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Helvetica Neue"/>
      <p:regular r:id="rId26"/>
      <p:bold r:id="rId27"/>
      <p:italic r:id="rId28"/>
      <p:boldItalic r:id="rId29"/>
    </p:embeddedFont>
    <p:embeddedFont>
      <p:font typeface="Helvetica Neue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4" roundtripDataSignature="AMtx7mj0oQCI+5Od6y0MSn6ptb3z2q8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slide" Target="slides/slide20.xml"/><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Light-bold.fntdata"/><Relationship Id="rId30" Type="http://schemas.openxmlformats.org/officeDocument/2006/relationships/font" Target="fonts/HelveticaNeueLight-regular.fntdata"/><Relationship Id="rId11" Type="http://schemas.openxmlformats.org/officeDocument/2006/relationships/slide" Target="slides/slide6.xml"/><Relationship Id="rId33" Type="http://schemas.openxmlformats.org/officeDocument/2006/relationships/font" Target="fonts/HelveticaNeueLight-boldItalic.fntdata"/><Relationship Id="rId10" Type="http://schemas.openxmlformats.org/officeDocument/2006/relationships/slide" Target="slides/slide5.xml"/><Relationship Id="rId32" Type="http://schemas.openxmlformats.org/officeDocument/2006/relationships/font" Target="fonts/HelveticaNeueLight-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4325" lvl="0" marL="457200" rtl="0" algn="l">
              <a:lnSpc>
                <a:spcPct val="150000"/>
              </a:lnSpc>
              <a:spcBef>
                <a:spcPts val="0"/>
              </a:spcBef>
              <a:spcAft>
                <a:spcPts val="0"/>
              </a:spcAft>
              <a:buClr>
                <a:srgbClr val="111111"/>
              </a:buClr>
              <a:buSzPts val="1350"/>
              <a:buChar char="-"/>
            </a:pPr>
            <a:r>
              <a:rPr lang="en-US" sz="1350">
                <a:solidFill>
                  <a:srgbClr val="111111"/>
                </a:solidFill>
                <a:highlight>
                  <a:srgbClr val="FEFEFE"/>
                </a:highlight>
              </a:rPr>
              <a:t>These agencies will be able to help throughout the entire advertising process, from planning to execution to </a:t>
            </a:r>
            <a:r>
              <a:rPr b="1" lang="en-US" sz="1350">
                <a:solidFill>
                  <a:srgbClr val="111111"/>
                </a:solidFill>
                <a:highlight>
                  <a:srgbClr val="FEFEFE"/>
                </a:highlight>
              </a:rPr>
              <a:t>measuring advertising effectiveness</a:t>
            </a:r>
            <a:r>
              <a:rPr lang="en-US" sz="1350">
                <a:solidFill>
                  <a:srgbClr val="111111"/>
                </a:solidFill>
                <a:highlight>
                  <a:srgbClr val="FEFEFE"/>
                </a:highlight>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8571"/>
              </a:lnSpc>
              <a:spcBef>
                <a:spcPts val="3000"/>
              </a:spcBef>
              <a:spcAft>
                <a:spcPts val="0"/>
              </a:spcAft>
              <a:buClr>
                <a:schemeClr val="dk1"/>
              </a:buClr>
              <a:buSzPts val="1100"/>
              <a:buFont typeface="Arial"/>
              <a:buNone/>
            </a:pPr>
            <a:r>
              <a:rPr lang="en-US" sz="1350">
                <a:solidFill>
                  <a:srgbClr val="111111"/>
                </a:solidFill>
                <a:highlight>
                  <a:srgbClr val="FEFEFE"/>
                </a:highlight>
              </a:rPr>
              <a:t>These agencies will be able to help with anything on-screen, including:</a:t>
            </a:r>
            <a:endParaRPr sz="1350">
              <a:solidFill>
                <a:srgbClr val="111111"/>
              </a:solidFill>
              <a:highlight>
                <a:srgbClr val="FEFEFE"/>
              </a:highlight>
            </a:endParaRPr>
          </a:p>
          <a:p>
            <a:pPr indent="-314325" lvl="0" marL="838200" rtl="0" algn="l">
              <a:lnSpc>
                <a:spcPct val="133333"/>
              </a:lnSpc>
              <a:spcBef>
                <a:spcPts val="400"/>
              </a:spcBef>
              <a:spcAft>
                <a:spcPts val="0"/>
              </a:spcAft>
              <a:buClr>
                <a:srgbClr val="111111"/>
              </a:buClr>
              <a:buSzPts val="1350"/>
              <a:buChar char="●"/>
            </a:pPr>
            <a:r>
              <a:rPr lang="en-US" sz="1350">
                <a:solidFill>
                  <a:srgbClr val="111111"/>
                </a:solidFill>
                <a:highlight>
                  <a:srgbClr val="FEFEFE"/>
                </a:highlight>
              </a:rPr>
              <a:t>Search engine optimization (SEO)</a:t>
            </a:r>
            <a:endParaRPr sz="1350">
              <a:solidFill>
                <a:srgbClr val="111111"/>
              </a:solidFill>
              <a:highlight>
                <a:srgbClr val="FEFEFE"/>
              </a:highlight>
            </a:endParaRPr>
          </a:p>
          <a:p>
            <a:pPr indent="-314325" lvl="0" marL="838200" rtl="0" algn="l">
              <a:lnSpc>
                <a:spcPct val="133333"/>
              </a:lnSpc>
              <a:spcBef>
                <a:spcPts val="0"/>
              </a:spcBef>
              <a:spcAft>
                <a:spcPts val="0"/>
              </a:spcAft>
              <a:buClr>
                <a:srgbClr val="111111"/>
              </a:buClr>
              <a:buSzPts val="1350"/>
              <a:buChar char="●"/>
            </a:pPr>
            <a:r>
              <a:rPr b="1" lang="en-US" sz="1350">
                <a:solidFill>
                  <a:srgbClr val="111111"/>
                </a:solidFill>
                <a:highlight>
                  <a:srgbClr val="FEFEFE"/>
                </a:highlight>
              </a:rPr>
              <a:t>Social media marketing</a:t>
            </a:r>
            <a:endParaRPr b="1" sz="1350">
              <a:solidFill>
                <a:srgbClr val="FF3100"/>
              </a:solidFill>
              <a:highlight>
                <a:srgbClr val="FEFEFE"/>
              </a:highlight>
            </a:endParaRPr>
          </a:p>
          <a:p>
            <a:pPr indent="-314325" lvl="0" marL="838200" rtl="0" algn="l">
              <a:lnSpc>
                <a:spcPct val="133333"/>
              </a:lnSpc>
              <a:spcBef>
                <a:spcPts val="0"/>
              </a:spcBef>
              <a:spcAft>
                <a:spcPts val="0"/>
              </a:spcAft>
              <a:buClr>
                <a:srgbClr val="111111"/>
              </a:buClr>
              <a:buSzPts val="1350"/>
              <a:buChar char="●"/>
            </a:pPr>
            <a:r>
              <a:rPr lang="en-US" sz="1350">
                <a:solidFill>
                  <a:srgbClr val="111111"/>
                </a:solidFill>
                <a:highlight>
                  <a:srgbClr val="FEFEFE"/>
                </a:highlight>
              </a:rPr>
              <a:t>Web design</a:t>
            </a:r>
            <a:endParaRPr sz="1350">
              <a:solidFill>
                <a:srgbClr val="111111"/>
              </a:solidFill>
              <a:highlight>
                <a:srgbClr val="FEFEFE"/>
              </a:highlight>
            </a:endParaRPr>
          </a:p>
          <a:p>
            <a:pPr indent="-314325" lvl="0" marL="838200" rtl="0" algn="l">
              <a:lnSpc>
                <a:spcPct val="133333"/>
              </a:lnSpc>
              <a:spcBef>
                <a:spcPts val="0"/>
              </a:spcBef>
              <a:spcAft>
                <a:spcPts val="0"/>
              </a:spcAft>
              <a:buClr>
                <a:srgbClr val="111111"/>
              </a:buClr>
              <a:buSzPts val="1350"/>
              <a:buChar char="●"/>
            </a:pPr>
            <a:r>
              <a:rPr b="1" lang="en-US" sz="1350">
                <a:solidFill>
                  <a:srgbClr val="111111"/>
                </a:solidFill>
                <a:highlight>
                  <a:srgbClr val="FEFEFE"/>
                </a:highlight>
              </a:rPr>
              <a:t>Email marketing</a:t>
            </a:r>
            <a:endParaRPr b="1" sz="1350">
              <a:solidFill>
                <a:srgbClr val="FF3100"/>
              </a:solidFill>
              <a:highlight>
                <a:srgbClr val="FEFEFE"/>
              </a:highlight>
            </a:endParaRPr>
          </a:p>
          <a:p>
            <a:pPr indent="-314325" lvl="0" marL="838200" rtl="0" algn="l">
              <a:lnSpc>
                <a:spcPct val="133333"/>
              </a:lnSpc>
              <a:spcBef>
                <a:spcPts val="0"/>
              </a:spcBef>
              <a:spcAft>
                <a:spcPts val="0"/>
              </a:spcAft>
              <a:buClr>
                <a:schemeClr val="dk1"/>
              </a:buClr>
              <a:buSzPts val="1350"/>
              <a:buChar char="●"/>
            </a:pPr>
            <a:r>
              <a:rPr b="1" lang="en-US" sz="1350">
                <a:solidFill>
                  <a:schemeClr val="dk1"/>
                </a:solidFill>
                <a:highlight>
                  <a:srgbClr val="FEFEFE"/>
                </a:highlight>
              </a:rPr>
              <a:t>Content marketing</a:t>
            </a:r>
            <a:endParaRPr b="1" sz="1350">
              <a:solidFill>
                <a:schemeClr val="dk1"/>
              </a:solidFill>
              <a:highlight>
                <a:srgbClr val="FEFEFE"/>
              </a:highlight>
            </a:endParaRPr>
          </a:p>
          <a:p>
            <a:pPr indent="0" lvl="0" marL="0" rtl="0" algn="l">
              <a:lnSpc>
                <a:spcPct val="133333"/>
              </a:lnSpc>
              <a:spcBef>
                <a:spcPts val="1800"/>
              </a:spcBef>
              <a:spcAft>
                <a:spcPts val="0"/>
              </a:spcAft>
              <a:buSzPts val="1100"/>
              <a:buNone/>
            </a:pPr>
            <a:r>
              <a:rPr lang="en-US" sz="1350">
                <a:solidFill>
                  <a:srgbClr val="111111"/>
                </a:solidFill>
                <a:highlight>
                  <a:srgbClr val="FEFEFE"/>
                </a:highlight>
              </a:rPr>
              <a:t>Digital advertising agencies are great for companies that have a specific audience in mind because they reach that exact audience.</a:t>
            </a:r>
            <a:endParaRPr b="1" sz="1350">
              <a:solidFill>
                <a:schemeClr val="dk1"/>
              </a:solidFill>
              <a:highlight>
                <a:srgbClr val="FEFEFE"/>
              </a:highlight>
            </a:endParaRPr>
          </a:p>
          <a:p>
            <a:pPr indent="0" lvl="0" marL="0" rtl="0" algn="l">
              <a:lnSpc>
                <a:spcPct val="100000"/>
              </a:lnSpc>
              <a:spcBef>
                <a:spcPts val="180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4325" lvl="0" marL="457200" rtl="0" algn="l">
              <a:lnSpc>
                <a:spcPct val="150000"/>
              </a:lnSpc>
              <a:spcBef>
                <a:spcPts val="0"/>
              </a:spcBef>
              <a:spcAft>
                <a:spcPts val="0"/>
              </a:spcAft>
              <a:buClr>
                <a:srgbClr val="111111"/>
              </a:buClr>
              <a:buSzPts val="1350"/>
              <a:buChar char="-"/>
            </a:pPr>
            <a:r>
              <a:rPr lang="en-US" sz="1350">
                <a:solidFill>
                  <a:srgbClr val="111111"/>
                </a:solidFill>
                <a:highlight>
                  <a:srgbClr val="FEFEFE"/>
                </a:highlight>
              </a:rPr>
              <a:t>Creative boutiques are best for companies that know exactly what they want and know how to implement those assets into their advertisements appropriately.</a:t>
            </a:r>
            <a:endParaRPr sz="1350">
              <a:solidFill>
                <a:srgbClr val="111111"/>
              </a:solidFill>
              <a:highlight>
                <a:srgbClr val="FEFEFE"/>
              </a:highlight>
            </a:endParaRPr>
          </a:p>
          <a:p>
            <a:pPr indent="0" lvl="0" marL="0" rtl="0" algn="l">
              <a:lnSpc>
                <a:spcPct val="150000"/>
              </a:lnSpc>
              <a:spcBef>
                <a:spcPts val="0"/>
              </a:spcBef>
              <a:spcAft>
                <a:spcPts val="0"/>
              </a:spcAft>
              <a:buSzPts val="1100"/>
              <a:buNone/>
            </a:pPr>
            <a:r>
              <a:t/>
            </a:r>
            <a:endParaRPr sz="1350">
              <a:solidFill>
                <a:srgbClr val="111111"/>
              </a:solidFill>
              <a:highlight>
                <a:srgbClr val="FEFEFE"/>
              </a:highlight>
            </a:endParaRPr>
          </a:p>
          <a:p>
            <a:pPr indent="-314325" lvl="0" marL="457200" rtl="0" algn="l">
              <a:lnSpc>
                <a:spcPct val="150000"/>
              </a:lnSpc>
              <a:spcBef>
                <a:spcPts val="0"/>
              </a:spcBef>
              <a:spcAft>
                <a:spcPts val="0"/>
              </a:spcAft>
              <a:buClr>
                <a:srgbClr val="111111"/>
              </a:buClr>
              <a:buSzPts val="1350"/>
              <a:buChar char="-"/>
            </a:pPr>
            <a:r>
              <a:rPr lang="en-US" sz="1350">
                <a:solidFill>
                  <a:srgbClr val="111111"/>
                </a:solidFill>
                <a:highlight>
                  <a:srgbClr val="FEFEFE"/>
                </a:highlight>
              </a:rPr>
              <a:t> A creative boutique is much smaller than a full-service agency, meaning the expenses will be significantly less.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4325" lvl="0" marL="457200" rtl="0" algn="l">
              <a:lnSpc>
                <a:spcPct val="200000"/>
              </a:lnSpc>
              <a:spcBef>
                <a:spcPts val="0"/>
              </a:spcBef>
              <a:spcAft>
                <a:spcPts val="0"/>
              </a:spcAft>
              <a:buClr>
                <a:srgbClr val="111111"/>
              </a:buClr>
              <a:buSzPts val="1350"/>
              <a:buChar char="-"/>
            </a:pPr>
            <a:r>
              <a:rPr lang="en-US" sz="1350">
                <a:solidFill>
                  <a:srgbClr val="111111"/>
                </a:solidFill>
                <a:highlight>
                  <a:srgbClr val="FEFEFE"/>
                </a:highlight>
              </a:rPr>
              <a:t>These agencies will recommend a time frame in which to advertise a product or service &amp; the amount a company should be spending for best results.</a:t>
            </a:r>
            <a:endParaRPr sz="1350">
              <a:solidFill>
                <a:srgbClr val="111111"/>
              </a:solidFill>
              <a:highlight>
                <a:srgbClr val="FEFEFE"/>
              </a:highlight>
            </a:endParaRPr>
          </a:p>
          <a:p>
            <a:pPr indent="0" lvl="0" marL="457200" rtl="0" algn="l">
              <a:lnSpc>
                <a:spcPct val="200000"/>
              </a:lnSpc>
              <a:spcBef>
                <a:spcPts val="0"/>
              </a:spcBef>
              <a:spcAft>
                <a:spcPts val="0"/>
              </a:spcAft>
              <a:buSzPts val="1100"/>
              <a:buNone/>
            </a:pPr>
            <a:r>
              <a:t/>
            </a:r>
            <a:endParaRPr sz="1350">
              <a:solidFill>
                <a:srgbClr val="111111"/>
              </a:solidFill>
              <a:highlight>
                <a:srgbClr val="FEFEFE"/>
              </a:highlight>
            </a:endParaRPr>
          </a:p>
          <a:p>
            <a:pPr indent="-314325" lvl="0" marL="457200" rtl="0" algn="l">
              <a:lnSpc>
                <a:spcPct val="200000"/>
              </a:lnSpc>
              <a:spcBef>
                <a:spcPts val="0"/>
              </a:spcBef>
              <a:spcAft>
                <a:spcPts val="0"/>
              </a:spcAft>
              <a:buClr>
                <a:srgbClr val="111111"/>
              </a:buClr>
              <a:buSzPts val="1350"/>
              <a:buChar char="-"/>
            </a:pPr>
            <a:r>
              <a:rPr lang="en-US" sz="1350">
                <a:solidFill>
                  <a:srgbClr val="111111"/>
                </a:solidFill>
                <a:highlight>
                  <a:srgbClr val="FEFEFE"/>
                </a:highlight>
              </a:rPr>
              <a:t>A media buying agency works with target audience &amp; advertising platforms to ensure maximum exposure.</a:t>
            </a:r>
            <a:endParaRPr sz="1350">
              <a:solidFill>
                <a:srgbClr val="111111"/>
              </a:solidFill>
              <a:highlight>
                <a:srgbClr val="FEFEFE"/>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13813870fc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213813870fc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4325" lvl="0" marL="457200" rtl="0" algn="l">
              <a:lnSpc>
                <a:spcPct val="200000"/>
              </a:lnSpc>
              <a:spcBef>
                <a:spcPts val="0"/>
              </a:spcBef>
              <a:spcAft>
                <a:spcPts val="0"/>
              </a:spcAft>
              <a:buClr>
                <a:srgbClr val="111111"/>
              </a:buClr>
              <a:buSzPts val="1350"/>
              <a:buChar char="-"/>
            </a:pPr>
            <a:r>
              <a:rPr lang="en-US" sz="1350">
                <a:solidFill>
                  <a:srgbClr val="111111"/>
                </a:solidFill>
                <a:highlight>
                  <a:srgbClr val="FEFEFE"/>
                </a:highlight>
              </a:rPr>
              <a:t>These agencies will recommend a time frame in which to advertise a product or service &amp; the amount a company should be spending for best results.</a:t>
            </a:r>
            <a:endParaRPr sz="1350">
              <a:solidFill>
                <a:srgbClr val="111111"/>
              </a:solidFill>
              <a:highlight>
                <a:srgbClr val="FEFEFE"/>
              </a:highlight>
            </a:endParaRPr>
          </a:p>
          <a:p>
            <a:pPr indent="0" lvl="0" marL="457200" rtl="0" algn="l">
              <a:lnSpc>
                <a:spcPct val="200000"/>
              </a:lnSpc>
              <a:spcBef>
                <a:spcPts val="0"/>
              </a:spcBef>
              <a:spcAft>
                <a:spcPts val="0"/>
              </a:spcAft>
              <a:buSzPts val="1100"/>
              <a:buNone/>
            </a:pPr>
            <a:r>
              <a:t/>
            </a:r>
            <a:endParaRPr sz="1350">
              <a:solidFill>
                <a:srgbClr val="111111"/>
              </a:solidFill>
              <a:highlight>
                <a:srgbClr val="FEFEFE"/>
              </a:highlight>
            </a:endParaRPr>
          </a:p>
          <a:p>
            <a:pPr indent="-314325" lvl="0" marL="457200" rtl="0" algn="l">
              <a:lnSpc>
                <a:spcPct val="200000"/>
              </a:lnSpc>
              <a:spcBef>
                <a:spcPts val="0"/>
              </a:spcBef>
              <a:spcAft>
                <a:spcPts val="0"/>
              </a:spcAft>
              <a:buClr>
                <a:srgbClr val="111111"/>
              </a:buClr>
              <a:buSzPts val="1350"/>
              <a:buChar char="-"/>
            </a:pPr>
            <a:r>
              <a:rPr lang="en-US" sz="1350">
                <a:solidFill>
                  <a:srgbClr val="111111"/>
                </a:solidFill>
                <a:highlight>
                  <a:srgbClr val="FEFEFE"/>
                </a:highlight>
              </a:rPr>
              <a:t>A media buying agency works with target audience &amp; advertising platforms to ensure maximum exposure.</a:t>
            </a:r>
            <a:endParaRPr sz="1350">
              <a:solidFill>
                <a:srgbClr val="111111"/>
              </a:solidFill>
              <a:highlight>
                <a:srgbClr val="FEFEFE"/>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13813870fc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13813870fc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4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4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4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4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3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3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4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4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4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4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image" Target="../media/image30.jpg"/><Relationship Id="rId12"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5.jpg"/><Relationship Id="rId9" Type="http://schemas.openxmlformats.org/officeDocument/2006/relationships/image" Target="../media/image28.jpg"/><Relationship Id="rId5" Type="http://schemas.openxmlformats.org/officeDocument/2006/relationships/image" Target="../media/image18.png"/><Relationship Id="rId6" Type="http://schemas.openxmlformats.org/officeDocument/2006/relationships/image" Target="../media/image14.jpg"/><Relationship Id="rId7" Type="http://schemas.openxmlformats.org/officeDocument/2006/relationships/image" Target="../media/image36.jpg"/><Relationship Id="rId8" Type="http://schemas.openxmlformats.org/officeDocument/2006/relationships/image" Target="../media/image16.jpg"/></Relationships>
</file>

<file path=ppt/slides/_rels/slide14.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60.jp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jpg"/><Relationship Id="rId4" Type="http://schemas.openxmlformats.org/officeDocument/2006/relationships/image" Target="../media/image17.jpg"/><Relationship Id="rId9" Type="http://schemas.openxmlformats.org/officeDocument/2006/relationships/image" Target="../media/image26.jpg"/><Relationship Id="rId5" Type="http://schemas.openxmlformats.org/officeDocument/2006/relationships/image" Target="../media/image37.jpg"/><Relationship Id="rId6" Type="http://schemas.openxmlformats.org/officeDocument/2006/relationships/image" Target="../media/image23.jpg"/><Relationship Id="rId7" Type="http://schemas.openxmlformats.org/officeDocument/2006/relationships/image" Target="../media/image22.jpg"/><Relationship Id="rId8"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8.png"/><Relationship Id="rId5"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5.jpg"/><Relationship Id="rId9" Type="http://schemas.openxmlformats.org/officeDocument/2006/relationships/image" Target="../media/image51.png"/><Relationship Id="rId5" Type="http://schemas.openxmlformats.org/officeDocument/2006/relationships/image" Target="../media/image27.jpg"/><Relationship Id="rId6" Type="http://schemas.openxmlformats.org/officeDocument/2006/relationships/image" Target="../media/image33.jpg"/><Relationship Id="rId7" Type="http://schemas.openxmlformats.org/officeDocument/2006/relationships/image" Target="../media/image40.png"/><Relationship Id="rId8"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38.png"/><Relationship Id="rId9" Type="http://schemas.openxmlformats.org/officeDocument/2006/relationships/image" Target="../media/image8.png"/><Relationship Id="rId5" Type="http://schemas.openxmlformats.org/officeDocument/2006/relationships/image" Target="../media/image39.png"/><Relationship Id="rId6" Type="http://schemas.openxmlformats.org/officeDocument/2006/relationships/image" Target="../media/image44.jpg"/><Relationship Id="rId7" Type="http://schemas.openxmlformats.org/officeDocument/2006/relationships/image" Target="../media/image50.jpg"/><Relationship Id="rId8" Type="http://schemas.openxmlformats.org/officeDocument/2006/relationships/image" Target="../media/image25.jpg"/></Relationships>
</file>

<file path=ppt/slides/_rels/slide18.xml.rels><?xml version="1.0" encoding="UTF-8" standalone="yes"?><Relationships xmlns="http://schemas.openxmlformats.org/package/2006/relationships"><Relationship Id="rId11" Type="http://schemas.openxmlformats.org/officeDocument/2006/relationships/image" Target="../media/image49.jpg"/><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3.jpg"/><Relationship Id="rId4" Type="http://schemas.openxmlformats.org/officeDocument/2006/relationships/image" Target="../media/image41.jpg"/><Relationship Id="rId9" Type="http://schemas.openxmlformats.org/officeDocument/2006/relationships/image" Target="../media/image45.jpg"/><Relationship Id="rId5" Type="http://schemas.openxmlformats.org/officeDocument/2006/relationships/image" Target="../media/image42.jpg"/><Relationship Id="rId6" Type="http://schemas.openxmlformats.org/officeDocument/2006/relationships/image" Target="../media/image58.png"/><Relationship Id="rId7" Type="http://schemas.openxmlformats.org/officeDocument/2006/relationships/image" Target="../media/image46.jpg"/><Relationship Id="rId8" Type="http://schemas.openxmlformats.org/officeDocument/2006/relationships/image" Target="../media/image43.jpg"/></Relationships>
</file>

<file path=ppt/slides/_rels/slide19.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56.jpg"/><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8.jpg"/><Relationship Id="rId4" Type="http://schemas.openxmlformats.org/officeDocument/2006/relationships/image" Target="../media/image47.jpg"/><Relationship Id="rId9" Type="http://schemas.openxmlformats.org/officeDocument/2006/relationships/image" Target="../media/image55.png"/><Relationship Id="rId5" Type="http://schemas.openxmlformats.org/officeDocument/2006/relationships/image" Target="../media/image59.jpg"/><Relationship Id="rId6" Type="http://schemas.openxmlformats.org/officeDocument/2006/relationships/image" Target="../media/image57.jpg"/><Relationship Id="rId7" Type="http://schemas.openxmlformats.org/officeDocument/2006/relationships/image" Target="../media/image52.jpg"/><Relationship Id="rId8" Type="http://schemas.openxmlformats.org/officeDocument/2006/relationships/image" Target="../media/image6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ctrTitle"/>
          </p:nvPr>
        </p:nvSpPr>
        <p:spPr>
          <a:xfrm>
            <a:off x="311708" y="16589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US" sz="4200">
                <a:latin typeface="Helvetica Neue Light"/>
                <a:ea typeface="Helvetica Neue Light"/>
                <a:cs typeface="Helvetica Neue Light"/>
                <a:sym typeface="Helvetica Neue Light"/>
              </a:rPr>
              <a:t>Agency Info Meeting</a:t>
            </a:r>
            <a:endParaRPr sz="4200">
              <a:latin typeface="Helvetica Neue Light"/>
              <a:ea typeface="Helvetica Neue Light"/>
              <a:cs typeface="Helvetica Neue Light"/>
              <a:sym typeface="Helvetica Neue Light"/>
            </a:endParaRPr>
          </a:p>
        </p:txBody>
      </p:sp>
      <p:sp>
        <p:nvSpPr>
          <p:cNvPr id="61" name="Google Shape;61;p1"/>
          <p:cNvSpPr txBox="1"/>
          <p:nvPr>
            <p:ph idx="1" type="subTitle"/>
          </p:nvPr>
        </p:nvSpPr>
        <p:spPr>
          <a:xfrm>
            <a:off x="311700" y="35199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sz="2500">
                <a:latin typeface="Helvetica Neue Light"/>
                <a:ea typeface="Helvetica Neue Light"/>
                <a:cs typeface="Helvetica Neue Light"/>
                <a:sym typeface="Helvetica Neue Light"/>
              </a:rPr>
              <a:t>February 28, 2023</a:t>
            </a:r>
            <a:endParaRPr sz="2500">
              <a:latin typeface="Helvetica Neue Light"/>
              <a:ea typeface="Helvetica Neue Light"/>
              <a:cs typeface="Helvetica Neue Light"/>
              <a:sym typeface="Helvetica Neue Light"/>
            </a:endParaRPr>
          </a:p>
        </p:txBody>
      </p:sp>
      <p:pic>
        <p:nvPicPr>
          <p:cNvPr id="62" name="Google Shape;62;p1"/>
          <p:cNvPicPr preferRelativeResize="0"/>
          <p:nvPr/>
        </p:nvPicPr>
        <p:blipFill rotWithShape="1">
          <a:blip r:embed="rId3">
            <a:alphaModFix/>
          </a:blip>
          <a:srcRect b="0" l="-3070" r="3069" t="0"/>
          <a:stretch/>
        </p:blipFill>
        <p:spPr>
          <a:xfrm>
            <a:off x="3256224" y="719500"/>
            <a:ext cx="2479150" cy="236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8"/>
          <p:cNvPicPr preferRelativeResize="0"/>
          <p:nvPr/>
        </p:nvPicPr>
        <p:blipFill rotWithShape="1">
          <a:blip r:embed="rId3">
            <a:alphaModFix/>
          </a:blip>
          <a:srcRect b="3333" l="3333" r="1111" t="10129"/>
          <a:stretch/>
        </p:blipFill>
        <p:spPr>
          <a:xfrm>
            <a:off x="2343150" y="-2381"/>
            <a:ext cx="5657850" cy="5123260"/>
          </a:xfrm>
          <a:prstGeom prst="rect">
            <a:avLst/>
          </a:prstGeom>
          <a:noFill/>
          <a:ln>
            <a:noFill/>
          </a:ln>
        </p:spPr>
      </p:pic>
      <p:sp>
        <p:nvSpPr>
          <p:cNvPr id="141" name="Google Shape;141;p8"/>
          <p:cNvSpPr txBox="1"/>
          <p:nvPr/>
        </p:nvSpPr>
        <p:spPr>
          <a:xfrm>
            <a:off x="4057650" y="504079"/>
            <a:ext cx="4572000" cy="6232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25"/>
              <a:buFont typeface="Arial"/>
              <a:buNone/>
            </a:pPr>
            <a:r>
              <a:rPr b="1" i="0" lang="en-US" sz="1725" u="none" cap="none" strike="noStrike">
                <a:solidFill>
                  <a:srgbClr val="C00000"/>
                </a:solidFill>
                <a:latin typeface="Avenir"/>
                <a:ea typeface="Avenir"/>
                <a:cs typeface="Avenir"/>
                <a:sym typeface="Avenir"/>
              </a:rPr>
              <a:t>A TRADITIONAL </a:t>
            </a:r>
            <a:endParaRPr/>
          </a:p>
          <a:p>
            <a:pPr indent="0" lvl="0" marL="0" marR="0" rtl="0" algn="l">
              <a:lnSpc>
                <a:spcPct val="100000"/>
              </a:lnSpc>
              <a:spcBef>
                <a:spcPts val="0"/>
              </a:spcBef>
              <a:spcAft>
                <a:spcPts val="0"/>
              </a:spcAft>
              <a:buClr>
                <a:srgbClr val="000000"/>
              </a:buClr>
              <a:buSzPts val="1725"/>
              <a:buFont typeface="Arial"/>
              <a:buNone/>
            </a:pPr>
            <a:r>
              <a:rPr b="1" i="0" lang="en-US" sz="1725" u="none" cap="none" strike="noStrike">
                <a:solidFill>
                  <a:srgbClr val="C00000"/>
                </a:solidFill>
                <a:latin typeface="Avenir"/>
                <a:ea typeface="Avenir"/>
                <a:cs typeface="Avenir"/>
                <a:sym typeface="Avenir"/>
              </a:rPr>
              <a:t>AGENCY STRUCTURE</a:t>
            </a:r>
            <a:endParaRPr/>
          </a:p>
        </p:txBody>
      </p:sp>
      <p:pic>
        <p:nvPicPr>
          <p:cNvPr id="142" name="Google Shape;142;p8"/>
          <p:cNvPicPr preferRelativeResize="0"/>
          <p:nvPr/>
        </p:nvPicPr>
        <p:blipFill rotWithShape="1">
          <a:blip r:embed="rId4">
            <a:alphaModFix/>
          </a:blip>
          <a:srcRect b="0" l="0" r="0" t="0"/>
          <a:stretch/>
        </p:blipFill>
        <p:spPr>
          <a:xfrm>
            <a:off x="1143000" y="0"/>
            <a:ext cx="1044179" cy="5124450"/>
          </a:xfrm>
          <a:prstGeom prst="rect">
            <a:avLst/>
          </a:prstGeom>
          <a:noFill/>
          <a:ln>
            <a:noFill/>
          </a:ln>
        </p:spPr>
      </p:pic>
      <p:pic>
        <p:nvPicPr>
          <p:cNvPr id="143" name="Google Shape;143;p8"/>
          <p:cNvPicPr preferRelativeResize="0"/>
          <p:nvPr/>
        </p:nvPicPr>
        <p:blipFill rotWithShape="1">
          <a:blip r:embed="rId5">
            <a:alphaModFix/>
          </a:blip>
          <a:srcRect b="0" l="-3070" r="3069" t="0"/>
          <a:stretch/>
        </p:blipFill>
        <p:spPr>
          <a:xfrm>
            <a:off x="101600" y="4472200"/>
            <a:ext cx="685800"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9"/>
          <p:cNvPicPr preferRelativeResize="0"/>
          <p:nvPr/>
        </p:nvPicPr>
        <p:blipFill rotWithShape="1">
          <a:blip r:embed="rId3">
            <a:alphaModFix/>
          </a:blip>
          <a:srcRect b="7750" l="16794" r="17140" t="20013"/>
          <a:stretch/>
        </p:blipFill>
        <p:spPr>
          <a:xfrm>
            <a:off x="2286000" y="914400"/>
            <a:ext cx="5543550" cy="3490913"/>
          </a:xfrm>
          <a:prstGeom prst="rect">
            <a:avLst/>
          </a:prstGeom>
          <a:noFill/>
          <a:ln>
            <a:noFill/>
          </a:ln>
        </p:spPr>
      </p:pic>
      <p:sp>
        <p:nvSpPr>
          <p:cNvPr id="149" name="Google Shape;149;p9"/>
          <p:cNvSpPr txBox="1"/>
          <p:nvPr/>
        </p:nvSpPr>
        <p:spPr>
          <a:xfrm>
            <a:off x="3543300" y="625079"/>
            <a:ext cx="3657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404040"/>
                </a:solidFill>
                <a:latin typeface="Avenir"/>
                <a:ea typeface="Avenir"/>
                <a:cs typeface="Avenir"/>
                <a:sym typeface="Avenir"/>
              </a:rPr>
              <a:t>a modified agency structure</a:t>
            </a:r>
            <a:endParaRPr/>
          </a:p>
        </p:txBody>
      </p:sp>
      <p:pic>
        <p:nvPicPr>
          <p:cNvPr id="150" name="Google Shape;150;p9"/>
          <p:cNvPicPr preferRelativeResize="0"/>
          <p:nvPr/>
        </p:nvPicPr>
        <p:blipFill rotWithShape="1">
          <a:blip r:embed="rId4">
            <a:alphaModFix/>
          </a:blip>
          <a:srcRect b="0" l="0" r="0" t="0"/>
          <a:stretch/>
        </p:blipFill>
        <p:spPr>
          <a:xfrm>
            <a:off x="1143000" y="0"/>
            <a:ext cx="1044179" cy="5124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type="title"/>
          </p:nvPr>
        </p:nvSpPr>
        <p:spPr>
          <a:xfrm>
            <a:off x="2509837" y="597485"/>
            <a:ext cx="6572169" cy="8572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400">
                <a:solidFill>
                  <a:srgbClr val="C00000"/>
                </a:solidFill>
                <a:latin typeface="Avenir"/>
                <a:ea typeface="Avenir"/>
                <a:cs typeface="Avenir"/>
                <a:sym typeface="Avenir"/>
              </a:rPr>
              <a:t>AGENCIES HAVE PERSONALITIES &amp; MINDSETS</a:t>
            </a:r>
            <a:endParaRPr/>
          </a:p>
        </p:txBody>
      </p:sp>
      <p:pic>
        <p:nvPicPr>
          <p:cNvPr id="156" name="Google Shape;156;p10"/>
          <p:cNvPicPr preferRelativeResize="0"/>
          <p:nvPr/>
        </p:nvPicPr>
        <p:blipFill rotWithShape="1">
          <a:blip r:embed="rId3">
            <a:alphaModFix/>
          </a:blip>
          <a:srcRect b="0" l="0" r="0" t="0"/>
          <a:stretch/>
        </p:blipFill>
        <p:spPr>
          <a:xfrm>
            <a:off x="2509838" y="1485900"/>
            <a:ext cx="2314575" cy="1596629"/>
          </a:xfrm>
          <a:prstGeom prst="rect">
            <a:avLst/>
          </a:prstGeom>
          <a:noFill/>
          <a:ln>
            <a:noFill/>
          </a:ln>
        </p:spPr>
      </p:pic>
      <p:pic>
        <p:nvPicPr>
          <p:cNvPr id="157" name="Google Shape;157;p10"/>
          <p:cNvPicPr preferRelativeResize="0"/>
          <p:nvPr/>
        </p:nvPicPr>
        <p:blipFill rotWithShape="1">
          <a:blip r:embed="rId4">
            <a:alphaModFix/>
          </a:blip>
          <a:srcRect b="0" l="0" r="0" t="0"/>
          <a:stretch/>
        </p:blipFill>
        <p:spPr>
          <a:xfrm>
            <a:off x="2509838" y="2800350"/>
            <a:ext cx="2314575" cy="1543050"/>
          </a:xfrm>
          <a:prstGeom prst="rect">
            <a:avLst/>
          </a:prstGeom>
          <a:noFill/>
          <a:ln>
            <a:noFill/>
          </a:ln>
        </p:spPr>
      </p:pic>
      <p:sp>
        <p:nvSpPr>
          <p:cNvPr id="158" name="Google Shape;158;p10"/>
          <p:cNvSpPr txBox="1"/>
          <p:nvPr/>
        </p:nvSpPr>
        <p:spPr>
          <a:xfrm>
            <a:off x="5110163" y="1485900"/>
            <a:ext cx="2628900" cy="26314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-strategic/process-driven</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-free thinking</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-creative is king </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-counter culture</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-anti-advertising</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-collaboration</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-historic/principles-focused</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-corporate</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-client needs-dedicated</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-brand storytellers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venir"/>
                <a:ea typeface="Avenir"/>
                <a:cs typeface="Avenir"/>
                <a:sym typeface="Avenir"/>
              </a:rPr>
              <a:t>-consumer advocates</a:t>
            </a:r>
            <a:endParaRPr/>
          </a:p>
        </p:txBody>
      </p:sp>
      <p:pic>
        <p:nvPicPr>
          <p:cNvPr id="159" name="Google Shape;159;p10"/>
          <p:cNvPicPr preferRelativeResize="0"/>
          <p:nvPr/>
        </p:nvPicPr>
        <p:blipFill rotWithShape="1">
          <a:blip r:embed="rId5">
            <a:alphaModFix/>
          </a:blip>
          <a:srcRect b="0" l="0" r="0" t="0"/>
          <a:stretch/>
        </p:blipFill>
        <p:spPr>
          <a:xfrm>
            <a:off x="1143000" y="0"/>
            <a:ext cx="1044179" cy="5124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title"/>
          </p:nvPr>
        </p:nvSpPr>
        <p:spPr>
          <a:xfrm>
            <a:off x="2421732" y="361304"/>
            <a:ext cx="5829300" cy="85725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US" sz="2400">
                <a:solidFill>
                  <a:srgbClr val="C00000"/>
                </a:solidFill>
                <a:latin typeface="Avenir"/>
                <a:ea typeface="Avenir"/>
                <a:cs typeface="Avenir"/>
                <a:sym typeface="Avenir"/>
              </a:rPr>
              <a:t>AGENCIES LIVE BY MOTTOS</a:t>
            </a:r>
            <a:endParaRPr/>
          </a:p>
        </p:txBody>
      </p:sp>
      <p:pic>
        <p:nvPicPr>
          <p:cNvPr id="165" name="Google Shape;165;p11"/>
          <p:cNvPicPr preferRelativeResize="0"/>
          <p:nvPr/>
        </p:nvPicPr>
        <p:blipFill rotWithShape="1">
          <a:blip r:embed="rId3">
            <a:alphaModFix/>
          </a:blip>
          <a:srcRect b="0" l="0" r="0" t="0"/>
          <a:stretch/>
        </p:blipFill>
        <p:spPr>
          <a:xfrm>
            <a:off x="2421732" y="1028701"/>
            <a:ext cx="1750219" cy="1164431"/>
          </a:xfrm>
          <a:prstGeom prst="rect">
            <a:avLst/>
          </a:prstGeom>
          <a:noFill/>
          <a:ln>
            <a:noFill/>
          </a:ln>
        </p:spPr>
      </p:pic>
      <p:pic>
        <p:nvPicPr>
          <p:cNvPr id="166" name="Google Shape;166;p11"/>
          <p:cNvPicPr preferRelativeResize="0"/>
          <p:nvPr/>
        </p:nvPicPr>
        <p:blipFill rotWithShape="1">
          <a:blip r:embed="rId4">
            <a:alphaModFix/>
          </a:blip>
          <a:srcRect b="0" l="0" r="0" t="0"/>
          <a:stretch/>
        </p:blipFill>
        <p:spPr>
          <a:xfrm>
            <a:off x="4077891" y="1028700"/>
            <a:ext cx="1766888" cy="1185863"/>
          </a:xfrm>
          <a:prstGeom prst="rect">
            <a:avLst/>
          </a:prstGeom>
          <a:noFill/>
          <a:ln>
            <a:noFill/>
          </a:ln>
        </p:spPr>
      </p:pic>
      <p:pic>
        <p:nvPicPr>
          <p:cNvPr id="167" name="Google Shape;167;p11"/>
          <p:cNvPicPr preferRelativeResize="0"/>
          <p:nvPr/>
        </p:nvPicPr>
        <p:blipFill rotWithShape="1">
          <a:blip r:embed="rId5">
            <a:alphaModFix/>
          </a:blip>
          <a:srcRect b="0" l="0" r="0" t="0"/>
          <a:stretch/>
        </p:blipFill>
        <p:spPr>
          <a:xfrm>
            <a:off x="4136232" y="2114550"/>
            <a:ext cx="1750219" cy="1323975"/>
          </a:xfrm>
          <a:prstGeom prst="rect">
            <a:avLst/>
          </a:prstGeom>
          <a:noFill/>
          <a:ln>
            <a:noFill/>
          </a:ln>
        </p:spPr>
      </p:pic>
      <p:pic>
        <p:nvPicPr>
          <p:cNvPr id="168" name="Google Shape;168;p11"/>
          <p:cNvPicPr preferRelativeResize="0"/>
          <p:nvPr/>
        </p:nvPicPr>
        <p:blipFill rotWithShape="1">
          <a:blip r:embed="rId6">
            <a:alphaModFix/>
          </a:blip>
          <a:srcRect b="0" l="0" r="0" t="0"/>
          <a:stretch/>
        </p:blipFill>
        <p:spPr>
          <a:xfrm>
            <a:off x="5732860" y="1028700"/>
            <a:ext cx="1810940" cy="1207294"/>
          </a:xfrm>
          <a:prstGeom prst="rect">
            <a:avLst/>
          </a:prstGeom>
          <a:noFill/>
          <a:ln>
            <a:noFill/>
          </a:ln>
        </p:spPr>
      </p:pic>
      <p:pic>
        <p:nvPicPr>
          <p:cNvPr id="169" name="Google Shape;169;p11"/>
          <p:cNvPicPr preferRelativeResize="0"/>
          <p:nvPr/>
        </p:nvPicPr>
        <p:blipFill rotWithShape="1">
          <a:blip r:embed="rId7">
            <a:alphaModFix/>
          </a:blip>
          <a:srcRect b="0" l="0" r="0" t="0"/>
          <a:stretch/>
        </p:blipFill>
        <p:spPr>
          <a:xfrm>
            <a:off x="5773341" y="2114551"/>
            <a:ext cx="1770459" cy="1327547"/>
          </a:xfrm>
          <a:prstGeom prst="rect">
            <a:avLst/>
          </a:prstGeom>
          <a:noFill/>
          <a:ln>
            <a:noFill/>
          </a:ln>
        </p:spPr>
      </p:pic>
      <p:pic>
        <p:nvPicPr>
          <p:cNvPr id="170" name="Google Shape;170;p11"/>
          <p:cNvPicPr preferRelativeResize="0"/>
          <p:nvPr/>
        </p:nvPicPr>
        <p:blipFill rotWithShape="1">
          <a:blip r:embed="rId8">
            <a:alphaModFix/>
          </a:blip>
          <a:srcRect b="0" l="0" r="0" t="0"/>
          <a:stretch/>
        </p:blipFill>
        <p:spPr>
          <a:xfrm>
            <a:off x="2418160" y="2114550"/>
            <a:ext cx="1810940" cy="1282304"/>
          </a:xfrm>
          <a:prstGeom prst="rect">
            <a:avLst/>
          </a:prstGeom>
          <a:noFill/>
          <a:ln>
            <a:noFill/>
          </a:ln>
        </p:spPr>
      </p:pic>
      <p:pic>
        <p:nvPicPr>
          <p:cNvPr id="171" name="Google Shape;171;p11"/>
          <p:cNvPicPr preferRelativeResize="0"/>
          <p:nvPr/>
        </p:nvPicPr>
        <p:blipFill rotWithShape="1">
          <a:blip r:embed="rId9">
            <a:alphaModFix/>
          </a:blip>
          <a:srcRect b="0" l="0" r="0" t="0"/>
          <a:stretch/>
        </p:blipFill>
        <p:spPr>
          <a:xfrm>
            <a:off x="2414587" y="3314700"/>
            <a:ext cx="1882379" cy="1257300"/>
          </a:xfrm>
          <a:prstGeom prst="rect">
            <a:avLst/>
          </a:prstGeom>
          <a:noFill/>
          <a:ln>
            <a:noFill/>
          </a:ln>
        </p:spPr>
      </p:pic>
      <p:pic>
        <p:nvPicPr>
          <p:cNvPr id="172" name="Google Shape;172;p11"/>
          <p:cNvPicPr preferRelativeResize="0"/>
          <p:nvPr/>
        </p:nvPicPr>
        <p:blipFill rotWithShape="1">
          <a:blip r:embed="rId10">
            <a:alphaModFix/>
          </a:blip>
          <a:srcRect b="0" l="0" r="0" t="0"/>
          <a:stretch/>
        </p:blipFill>
        <p:spPr>
          <a:xfrm>
            <a:off x="4200525" y="3314700"/>
            <a:ext cx="1608535" cy="1266825"/>
          </a:xfrm>
          <a:prstGeom prst="rect">
            <a:avLst/>
          </a:prstGeom>
          <a:noFill/>
          <a:ln>
            <a:noFill/>
          </a:ln>
        </p:spPr>
      </p:pic>
      <p:pic>
        <p:nvPicPr>
          <p:cNvPr id="173" name="Google Shape;173;p11"/>
          <p:cNvPicPr preferRelativeResize="0"/>
          <p:nvPr/>
        </p:nvPicPr>
        <p:blipFill rotWithShape="1">
          <a:blip r:embed="rId11">
            <a:alphaModFix/>
          </a:blip>
          <a:srcRect b="0" l="0" r="0" t="0"/>
          <a:stretch/>
        </p:blipFill>
        <p:spPr>
          <a:xfrm>
            <a:off x="5673328" y="3371850"/>
            <a:ext cx="1870472" cy="1195388"/>
          </a:xfrm>
          <a:prstGeom prst="rect">
            <a:avLst/>
          </a:prstGeom>
          <a:noFill/>
          <a:ln>
            <a:noFill/>
          </a:ln>
        </p:spPr>
      </p:pic>
      <p:pic>
        <p:nvPicPr>
          <p:cNvPr id="174" name="Google Shape;174;p11"/>
          <p:cNvPicPr preferRelativeResize="0"/>
          <p:nvPr/>
        </p:nvPicPr>
        <p:blipFill rotWithShape="1">
          <a:blip r:embed="rId12">
            <a:alphaModFix/>
          </a:blip>
          <a:srcRect b="0" l="0" r="0" t="0"/>
          <a:stretch/>
        </p:blipFill>
        <p:spPr>
          <a:xfrm>
            <a:off x="1143000" y="0"/>
            <a:ext cx="1044179" cy="5124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2"/>
          <p:cNvPicPr preferRelativeResize="0"/>
          <p:nvPr/>
        </p:nvPicPr>
        <p:blipFill rotWithShape="1">
          <a:blip r:embed="rId3">
            <a:alphaModFix/>
          </a:blip>
          <a:srcRect b="0" l="0" r="0" t="0"/>
          <a:stretch/>
        </p:blipFill>
        <p:spPr>
          <a:xfrm>
            <a:off x="4083844" y="628650"/>
            <a:ext cx="1776413" cy="1258491"/>
          </a:xfrm>
          <a:prstGeom prst="rect">
            <a:avLst/>
          </a:prstGeom>
          <a:noFill/>
          <a:ln>
            <a:noFill/>
          </a:ln>
        </p:spPr>
      </p:pic>
      <p:pic>
        <p:nvPicPr>
          <p:cNvPr id="180" name="Google Shape;180;p12"/>
          <p:cNvPicPr preferRelativeResize="0"/>
          <p:nvPr/>
        </p:nvPicPr>
        <p:blipFill rotWithShape="1">
          <a:blip r:embed="rId4">
            <a:alphaModFix/>
          </a:blip>
          <a:srcRect b="0" l="0" r="0" t="0"/>
          <a:stretch/>
        </p:blipFill>
        <p:spPr>
          <a:xfrm>
            <a:off x="2171700" y="571500"/>
            <a:ext cx="2228850" cy="1493044"/>
          </a:xfrm>
          <a:prstGeom prst="rect">
            <a:avLst/>
          </a:prstGeom>
          <a:noFill/>
          <a:ln>
            <a:noFill/>
          </a:ln>
        </p:spPr>
      </p:pic>
      <p:pic>
        <p:nvPicPr>
          <p:cNvPr id="181" name="Google Shape;181;p12"/>
          <p:cNvPicPr preferRelativeResize="0"/>
          <p:nvPr/>
        </p:nvPicPr>
        <p:blipFill rotWithShape="1">
          <a:blip r:embed="rId5">
            <a:alphaModFix/>
          </a:blip>
          <a:srcRect b="0" l="0" r="0" t="0"/>
          <a:stretch/>
        </p:blipFill>
        <p:spPr>
          <a:xfrm>
            <a:off x="5600700" y="571500"/>
            <a:ext cx="2243138" cy="1485900"/>
          </a:xfrm>
          <a:prstGeom prst="rect">
            <a:avLst/>
          </a:prstGeom>
          <a:noFill/>
          <a:ln>
            <a:noFill/>
          </a:ln>
        </p:spPr>
      </p:pic>
      <p:pic>
        <p:nvPicPr>
          <p:cNvPr id="182" name="Google Shape;182;p12"/>
          <p:cNvPicPr preferRelativeResize="0"/>
          <p:nvPr/>
        </p:nvPicPr>
        <p:blipFill rotWithShape="1">
          <a:blip r:embed="rId6">
            <a:alphaModFix/>
          </a:blip>
          <a:srcRect b="0" l="8759" r="0" t="0"/>
          <a:stretch/>
        </p:blipFill>
        <p:spPr>
          <a:xfrm>
            <a:off x="2440781" y="2240757"/>
            <a:ext cx="1600200" cy="817960"/>
          </a:xfrm>
          <a:prstGeom prst="rect">
            <a:avLst/>
          </a:prstGeom>
          <a:noFill/>
          <a:ln>
            <a:noFill/>
          </a:ln>
        </p:spPr>
      </p:pic>
      <p:pic>
        <p:nvPicPr>
          <p:cNvPr id="183" name="Google Shape;183;p12"/>
          <p:cNvPicPr preferRelativeResize="0"/>
          <p:nvPr/>
        </p:nvPicPr>
        <p:blipFill rotWithShape="1">
          <a:blip r:embed="rId7">
            <a:alphaModFix/>
          </a:blip>
          <a:srcRect b="0" l="14790" r="0" t="13147"/>
          <a:stretch/>
        </p:blipFill>
        <p:spPr>
          <a:xfrm>
            <a:off x="6100762" y="3375422"/>
            <a:ext cx="1758554" cy="1085850"/>
          </a:xfrm>
          <a:prstGeom prst="rect">
            <a:avLst/>
          </a:prstGeom>
          <a:noFill/>
          <a:ln>
            <a:noFill/>
          </a:ln>
        </p:spPr>
      </p:pic>
      <p:pic>
        <p:nvPicPr>
          <p:cNvPr id="184" name="Google Shape;184;p12"/>
          <p:cNvPicPr preferRelativeResize="0"/>
          <p:nvPr/>
        </p:nvPicPr>
        <p:blipFill rotWithShape="1">
          <a:blip r:embed="rId8">
            <a:alphaModFix/>
          </a:blip>
          <a:srcRect b="0" l="9375" r="0" t="0"/>
          <a:stretch/>
        </p:blipFill>
        <p:spPr>
          <a:xfrm>
            <a:off x="4057650" y="571500"/>
            <a:ext cx="1657350" cy="1491854"/>
          </a:xfrm>
          <a:prstGeom prst="rect">
            <a:avLst/>
          </a:prstGeom>
          <a:noFill/>
          <a:ln>
            <a:noFill/>
          </a:ln>
        </p:spPr>
      </p:pic>
      <p:sp>
        <p:nvSpPr>
          <p:cNvPr id="185" name="Google Shape;185;p12"/>
          <p:cNvSpPr txBox="1"/>
          <p:nvPr/>
        </p:nvSpPr>
        <p:spPr>
          <a:xfrm>
            <a:off x="4273154" y="2357438"/>
            <a:ext cx="3174206" cy="19159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sng" cap="none" strike="noStrike">
                <a:solidFill>
                  <a:srgbClr val="595959"/>
                </a:solidFill>
                <a:latin typeface="Avenir"/>
                <a:ea typeface="Avenir"/>
                <a:cs typeface="Avenir"/>
                <a:sym typeface="Avenir"/>
              </a:rPr>
              <a:t>PROS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-training programs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-high profile clients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-varied categories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-upward mobility</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-strong resources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-global networks</a:t>
            </a:r>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595959"/>
              </a:solidFill>
              <a:latin typeface="Times"/>
              <a:ea typeface="Times"/>
              <a:cs typeface="Times"/>
              <a:sym typeface="Times"/>
            </a:endParaRPr>
          </a:p>
        </p:txBody>
      </p:sp>
      <p:pic>
        <p:nvPicPr>
          <p:cNvPr id="186" name="Google Shape;186;p12"/>
          <p:cNvPicPr preferRelativeResize="0"/>
          <p:nvPr/>
        </p:nvPicPr>
        <p:blipFill rotWithShape="1">
          <a:blip r:embed="rId9">
            <a:alphaModFix/>
          </a:blip>
          <a:srcRect b="0" l="0" r="0" t="0"/>
          <a:stretch/>
        </p:blipFill>
        <p:spPr>
          <a:xfrm>
            <a:off x="2171700" y="3136106"/>
            <a:ext cx="2057400" cy="1325166"/>
          </a:xfrm>
          <a:prstGeom prst="rect">
            <a:avLst/>
          </a:prstGeom>
          <a:noFill/>
          <a:ln>
            <a:noFill/>
          </a:ln>
        </p:spPr>
      </p:pic>
      <p:pic>
        <p:nvPicPr>
          <p:cNvPr id="187" name="Google Shape;187;p12"/>
          <p:cNvPicPr preferRelativeResize="0"/>
          <p:nvPr/>
        </p:nvPicPr>
        <p:blipFill rotWithShape="1">
          <a:blip r:embed="rId10">
            <a:alphaModFix/>
          </a:blip>
          <a:srcRect b="0" l="3171" r="0" t="8000"/>
          <a:stretch/>
        </p:blipFill>
        <p:spPr>
          <a:xfrm>
            <a:off x="6100763" y="2057400"/>
            <a:ext cx="1745456" cy="1314450"/>
          </a:xfrm>
          <a:prstGeom prst="rect">
            <a:avLst/>
          </a:prstGeom>
          <a:noFill/>
          <a:ln>
            <a:noFill/>
          </a:ln>
        </p:spPr>
      </p:pic>
      <p:pic>
        <p:nvPicPr>
          <p:cNvPr id="188" name="Google Shape;188;p12"/>
          <p:cNvPicPr preferRelativeResize="0"/>
          <p:nvPr/>
        </p:nvPicPr>
        <p:blipFill rotWithShape="1">
          <a:blip r:embed="rId11">
            <a:alphaModFix/>
          </a:blip>
          <a:srcRect b="0" l="0" r="0" t="0"/>
          <a:stretch/>
        </p:blipFill>
        <p:spPr>
          <a:xfrm>
            <a:off x="1141809" y="0"/>
            <a:ext cx="1044179" cy="5124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3"/>
          <p:cNvPicPr preferRelativeResize="0"/>
          <p:nvPr/>
        </p:nvPicPr>
        <p:blipFill rotWithShape="1">
          <a:blip r:embed="rId3">
            <a:alphaModFix/>
          </a:blip>
          <a:srcRect b="0" l="0" r="0" t="0"/>
          <a:stretch/>
        </p:blipFill>
        <p:spPr>
          <a:xfrm>
            <a:off x="2386012" y="571500"/>
            <a:ext cx="5329238" cy="4000500"/>
          </a:xfrm>
          <a:prstGeom prst="rect">
            <a:avLst/>
          </a:prstGeom>
          <a:noFill/>
          <a:ln>
            <a:noFill/>
          </a:ln>
        </p:spPr>
      </p:pic>
      <p:pic>
        <p:nvPicPr>
          <p:cNvPr id="194" name="Google Shape;194;p13"/>
          <p:cNvPicPr preferRelativeResize="0"/>
          <p:nvPr/>
        </p:nvPicPr>
        <p:blipFill rotWithShape="1">
          <a:blip r:embed="rId4">
            <a:alphaModFix/>
          </a:blip>
          <a:srcRect b="0" l="0" r="0" t="0"/>
          <a:stretch/>
        </p:blipFill>
        <p:spPr>
          <a:xfrm>
            <a:off x="1143000" y="0"/>
            <a:ext cx="1044179" cy="5124450"/>
          </a:xfrm>
          <a:prstGeom prst="rect">
            <a:avLst/>
          </a:prstGeom>
          <a:noFill/>
          <a:ln>
            <a:noFill/>
          </a:ln>
        </p:spPr>
      </p:pic>
      <p:sp>
        <p:nvSpPr>
          <p:cNvPr id="195" name="Google Shape;195;p13"/>
          <p:cNvSpPr/>
          <p:nvPr/>
        </p:nvSpPr>
        <p:spPr>
          <a:xfrm>
            <a:off x="3970735" y="1879997"/>
            <a:ext cx="2171700" cy="268605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imes"/>
              <a:ea typeface="Times"/>
              <a:cs typeface="Times"/>
              <a:sym typeface="Times"/>
            </a:endParaRPr>
          </a:p>
        </p:txBody>
      </p:sp>
      <p:sp>
        <p:nvSpPr>
          <p:cNvPr id="196" name="Google Shape;196;p13"/>
          <p:cNvSpPr txBox="1"/>
          <p:nvPr/>
        </p:nvSpPr>
        <p:spPr>
          <a:xfrm>
            <a:off x="4027885" y="2171701"/>
            <a:ext cx="2171700" cy="25622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sng" cap="none" strike="noStrike">
                <a:solidFill>
                  <a:srgbClr val="595959"/>
                </a:solidFill>
                <a:latin typeface="Avenir"/>
                <a:ea typeface="Avenir"/>
                <a:cs typeface="Avenir"/>
                <a:sym typeface="Avenir"/>
              </a:rPr>
              <a:t>CONS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-limited face time</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with clients </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-siloed departments &amp; narrow roles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-limited mentor accessibility</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-heavy policy &amp; procedure</a:t>
            </a:r>
            <a:endParaRPr/>
          </a:p>
          <a:p>
            <a:pPr indent="0" lvl="0" marL="0" marR="0" rtl="0" algn="l">
              <a:lnSpc>
                <a:spcPct val="100000"/>
              </a:lnSpc>
              <a:spcBef>
                <a:spcPts val="0"/>
              </a:spcBef>
              <a:spcAft>
                <a:spcPts val="0"/>
              </a:spcAft>
              <a:buClr>
                <a:srgbClr val="000000"/>
              </a:buClr>
              <a:buSzPts val="1275"/>
              <a:buFont typeface="Arial"/>
              <a:buNone/>
            </a:pPr>
            <a:r>
              <a:t/>
            </a:r>
            <a:endParaRPr b="0" i="0" sz="1275"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75"/>
              <a:buFont typeface="Arial"/>
              <a:buNone/>
            </a:pPr>
            <a:r>
              <a:t/>
            </a:r>
            <a:endParaRPr b="0" i="0" sz="1275" u="none" cap="none" strike="noStrike">
              <a:solidFill>
                <a:srgbClr val="595959"/>
              </a:solidFill>
              <a:latin typeface="Times"/>
              <a:ea typeface="Times"/>
              <a:cs typeface="Times"/>
              <a:sym typeface="Times"/>
            </a:endParaRPr>
          </a:p>
        </p:txBody>
      </p:sp>
      <p:pic>
        <p:nvPicPr>
          <p:cNvPr id="197" name="Google Shape;197;p13"/>
          <p:cNvPicPr preferRelativeResize="0"/>
          <p:nvPr/>
        </p:nvPicPr>
        <p:blipFill rotWithShape="1">
          <a:blip r:embed="rId5">
            <a:alphaModFix/>
          </a:blip>
          <a:srcRect b="0" l="8759" r="0" t="0"/>
          <a:stretch/>
        </p:blipFill>
        <p:spPr>
          <a:xfrm>
            <a:off x="6067425" y="3474244"/>
            <a:ext cx="1600200" cy="8179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4"/>
          <p:cNvPicPr preferRelativeResize="0"/>
          <p:nvPr/>
        </p:nvPicPr>
        <p:blipFill rotWithShape="1">
          <a:blip r:embed="rId3">
            <a:alphaModFix/>
          </a:blip>
          <a:srcRect b="0" l="0" r="0" t="0"/>
          <a:stretch/>
        </p:blipFill>
        <p:spPr>
          <a:xfrm>
            <a:off x="2326481" y="3196829"/>
            <a:ext cx="2106216" cy="1351359"/>
          </a:xfrm>
          <a:prstGeom prst="rect">
            <a:avLst/>
          </a:prstGeom>
          <a:noFill/>
          <a:ln>
            <a:noFill/>
          </a:ln>
        </p:spPr>
      </p:pic>
      <p:pic>
        <p:nvPicPr>
          <p:cNvPr id="203" name="Google Shape;203;p14"/>
          <p:cNvPicPr preferRelativeResize="0"/>
          <p:nvPr/>
        </p:nvPicPr>
        <p:blipFill rotWithShape="1">
          <a:blip r:embed="rId4">
            <a:alphaModFix/>
          </a:blip>
          <a:srcRect b="0" l="49500" r="0" t="0"/>
          <a:stretch/>
        </p:blipFill>
        <p:spPr>
          <a:xfrm>
            <a:off x="2228850" y="2607469"/>
            <a:ext cx="1924050" cy="463154"/>
          </a:xfrm>
          <a:prstGeom prst="rect">
            <a:avLst/>
          </a:prstGeom>
          <a:noFill/>
          <a:ln>
            <a:noFill/>
          </a:ln>
        </p:spPr>
      </p:pic>
      <p:sp>
        <p:nvSpPr>
          <p:cNvPr id="204" name="Google Shape;204;p14"/>
          <p:cNvSpPr txBox="1"/>
          <p:nvPr/>
        </p:nvSpPr>
        <p:spPr>
          <a:xfrm>
            <a:off x="4286250" y="883444"/>
            <a:ext cx="2628900" cy="19159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sng" cap="none" strike="noStrike">
                <a:solidFill>
                  <a:srgbClr val="595959"/>
                </a:solidFill>
                <a:latin typeface="Avenir"/>
                <a:ea typeface="Avenir"/>
                <a:cs typeface="Avenir"/>
                <a:sym typeface="Avenir"/>
              </a:rPr>
              <a:t>PROS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-multiple touch points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-client contact</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-even playing field</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-casual atmosphere</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-creative license/mold breaking</a:t>
            </a:r>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595959"/>
              </a:solidFill>
              <a:latin typeface="Arial"/>
              <a:ea typeface="Arial"/>
              <a:cs typeface="Arial"/>
              <a:sym typeface="Arial"/>
            </a:endParaRPr>
          </a:p>
        </p:txBody>
      </p:sp>
      <p:pic>
        <p:nvPicPr>
          <p:cNvPr id="205" name="Google Shape;205;p14"/>
          <p:cNvPicPr preferRelativeResize="0"/>
          <p:nvPr/>
        </p:nvPicPr>
        <p:blipFill rotWithShape="1">
          <a:blip r:embed="rId5">
            <a:alphaModFix/>
          </a:blip>
          <a:srcRect b="8511" l="0" r="0" t="9464"/>
          <a:stretch/>
        </p:blipFill>
        <p:spPr>
          <a:xfrm>
            <a:off x="6531769" y="488156"/>
            <a:ext cx="1200150" cy="1485900"/>
          </a:xfrm>
          <a:prstGeom prst="rect">
            <a:avLst/>
          </a:prstGeom>
          <a:noFill/>
          <a:ln>
            <a:noFill/>
          </a:ln>
        </p:spPr>
      </p:pic>
      <p:pic>
        <p:nvPicPr>
          <p:cNvPr id="206" name="Google Shape;206;p14"/>
          <p:cNvPicPr preferRelativeResize="0"/>
          <p:nvPr/>
        </p:nvPicPr>
        <p:blipFill rotWithShape="1">
          <a:blip r:embed="rId6">
            <a:alphaModFix/>
          </a:blip>
          <a:srcRect b="0" l="0" r="27344" t="0"/>
          <a:stretch/>
        </p:blipFill>
        <p:spPr>
          <a:xfrm>
            <a:off x="2258616" y="764381"/>
            <a:ext cx="1771650" cy="1371600"/>
          </a:xfrm>
          <a:prstGeom prst="rect">
            <a:avLst/>
          </a:prstGeom>
          <a:noFill/>
          <a:ln>
            <a:noFill/>
          </a:ln>
        </p:spPr>
      </p:pic>
      <p:pic>
        <p:nvPicPr>
          <p:cNvPr id="207" name="Google Shape;207;p14"/>
          <p:cNvPicPr preferRelativeResize="0"/>
          <p:nvPr/>
        </p:nvPicPr>
        <p:blipFill rotWithShape="1">
          <a:blip r:embed="rId7">
            <a:alphaModFix/>
          </a:blip>
          <a:srcRect b="0" l="0" r="0" t="0"/>
          <a:stretch/>
        </p:blipFill>
        <p:spPr>
          <a:xfrm>
            <a:off x="4432697" y="3184923"/>
            <a:ext cx="3299222" cy="1397794"/>
          </a:xfrm>
          <a:prstGeom prst="rect">
            <a:avLst/>
          </a:prstGeom>
          <a:noFill/>
          <a:ln>
            <a:noFill/>
          </a:ln>
        </p:spPr>
      </p:pic>
      <p:pic>
        <p:nvPicPr>
          <p:cNvPr id="208" name="Google Shape;208;p14"/>
          <p:cNvPicPr preferRelativeResize="0"/>
          <p:nvPr/>
        </p:nvPicPr>
        <p:blipFill rotWithShape="1">
          <a:blip r:embed="rId8">
            <a:alphaModFix/>
          </a:blip>
          <a:srcRect b="0" l="0" r="0" t="0"/>
          <a:stretch/>
        </p:blipFill>
        <p:spPr>
          <a:xfrm>
            <a:off x="1143000" y="0"/>
            <a:ext cx="1044179" cy="5124450"/>
          </a:xfrm>
          <a:prstGeom prst="rect">
            <a:avLst/>
          </a:prstGeom>
          <a:noFill/>
          <a:ln>
            <a:noFill/>
          </a:ln>
        </p:spPr>
      </p:pic>
      <p:pic>
        <p:nvPicPr>
          <p:cNvPr id="209" name="Google Shape;209;p14"/>
          <p:cNvPicPr preferRelativeResize="0"/>
          <p:nvPr/>
        </p:nvPicPr>
        <p:blipFill rotWithShape="1">
          <a:blip r:embed="rId4">
            <a:alphaModFix/>
          </a:blip>
          <a:srcRect b="25963" l="0" r="49001" t="0"/>
          <a:stretch/>
        </p:blipFill>
        <p:spPr>
          <a:xfrm>
            <a:off x="2200275" y="2293144"/>
            <a:ext cx="1943100" cy="342900"/>
          </a:xfrm>
          <a:prstGeom prst="rect">
            <a:avLst/>
          </a:prstGeom>
          <a:noFill/>
          <a:ln>
            <a:noFill/>
          </a:ln>
        </p:spPr>
      </p:pic>
      <p:pic>
        <p:nvPicPr>
          <p:cNvPr id="210" name="Google Shape;210;p14"/>
          <p:cNvPicPr preferRelativeResize="0"/>
          <p:nvPr/>
        </p:nvPicPr>
        <p:blipFill rotWithShape="1">
          <a:blip r:embed="rId9">
            <a:alphaModFix/>
          </a:blip>
          <a:srcRect b="0" l="23611" r="16926" t="0"/>
          <a:stretch/>
        </p:blipFill>
        <p:spPr>
          <a:xfrm>
            <a:off x="6531769" y="1835944"/>
            <a:ext cx="1201341" cy="13477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5"/>
          <p:cNvPicPr preferRelativeResize="0"/>
          <p:nvPr/>
        </p:nvPicPr>
        <p:blipFill rotWithShape="1">
          <a:blip r:embed="rId3">
            <a:alphaModFix/>
          </a:blip>
          <a:srcRect b="0" l="0" r="0" t="0"/>
          <a:stretch/>
        </p:blipFill>
        <p:spPr>
          <a:xfrm>
            <a:off x="3886200" y="571500"/>
            <a:ext cx="1306116" cy="1770460"/>
          </a:xfrm>
          <a:prstGeom prst="rect">
            <a:avLst/>
          </a:prstGeom>
          <a:noFill/>
          <a:ln>
            <a:noFill/>
          </a:ln>
        </p:spPr>
      </p:pic>
      <p:pic>
        <p:nvPicPr>
          <p:cNvPr id="216" name="Google Shape;216;p15"/>
          <p:cNvPicPr preferRelativeResize="0"/>
          <p:nvPr/>
        </p:nvPicPr>
        <p:blipFill rotWithShape="1">
          <a:blip r:embed="rId4">
            <a:alphaModFix/>
          </a:blip>
          <a:srcRect b="0" l="0" r="0" t="0"/>
          <a:stretch/>
        </p:blipFill>
        <p:spPr>
          <a:xfrm>
            <a:off x="2571750" y="571500"/>
            <a:ext cx="1306116" cy="1770460"/>
          </a:xfrm>
          <a:prstGeom prst="rect">
            <a:avLst/>
          </a:prstGeom>
          <a:noFill/>
          <a:ln>
            <a:noFill/>
          </a:ln>
        </p:spPr>
      </p:pic>
      <p:pic>
        <p:nvPicPr>
          <p:cNvPr id="217" name="Google Shape;217;p15"/>
          <p:cNvPicPr preferRelativeResize="0"/>
          <p:nvPr/>
        </p:nvPicPr>
        <p:blipFill rotWithShape="1">
          <a:blip r:embed="rId5">
            <a:alphaModFix/>
          </a:blip>
          <a:srcRect b="0" l="0" r="0" t="0"/>
          <a:stretch/>
        </p:blipFill>
        <p:spPr>
          <a:xfrm>
            <a:off x="6351985" y="572691"/>
            <a:ext cx="1306115" cy="1770459"/>
          </a:xfrm>
          <a:prstGeom prst="rect">
            <a:avLst/>
          </a:prstGeom>
          <a:noFill/>
          <a:ln>
            <a:noFill/>
          </a:ln>
        </p:spPr>
      </p:pic>
      <p:pic>
        <p:nvPicPr>
          <p:cNvPr id="218" name="Google Shape;218;p15"/>
          <p:cNvPicPr preferRelativeResize="0"/>
          <p:nvPr/>
        </p:nvPicPr>
        <p:blipFill rotWithShape="1">
          <a:blip r:embed="rId6">
            <a:alphaModFix/>
          </a:blip>
          <a:srcRect b="0" l="0" r="0" t="0"/>
          <a:stretch/>
        </p:blipFill>
        <p:spPr>
          <a:xfrm>
            <a:off x="3882629" y="571500"/>
            <a:ext cx="2564606" cy="1771650"/>
          </a:xfrm>
          <a:prstGeom prst="rect">
            <a:avLst/>
          </a:prstGeom>
          <a:noFill/>
          <a:ln>
            <a:noFill/>
          </a:ln>
        </p:spPr>
      </p:pic>
      <p:pic>
        <p:nvPicPr>
          <p:cNvPr id="219" name="Google Shape;219;p15"/>
          <p:cNvPicPr preferRelativeResize="0"/>
          <p:nvPr/>
        </p:nvPicPr>
        <p:blipFill rotWithShape="1">
          <a:blip r:embed="rId7">
            <a:alphaModFix/>
          </a:blip>
          <a:srcRect b="0" l="0" r="0" t="0"/>
          <a:stretch/>
        </p:blipFill>
        <p:spPr>
          <a:xfrm>
            <a:off x="2571750" y="2800351"/>
            <a:ext cx="2343150" cy="1754981"/>
          </a:xfrm>
          <a:prstGeom prst="rect">
            <a:avLst/>
          </a:prstGeom>
          <a:noFill/>
          <a:ln>
            <a:noFill/>
          </a:ln>
        </p:spPr>
      </p:pic>
      <p:pic>
        <p:nvPicPr>
          <p:cNvPr id="220" name="Google Shape;220;p15"/>
          <p:cNvPicPr preferRelativeResize="0"/>
          <p:nvPr/>
        </p:nvPicPr>
        <p:blipFill rotWithShape="1">
          <a:blip r:embed="rId8">
            <a:alphaModFix/>
          </a:blip>
          <a:srcRect b="12338" l="0" r="0" t="0"/>
          <a:stretch/>
        </p:blipFill>
        <p:spPr>
          <a:xfrm>
            <a:off x="2541985" y="2393156"/>
            <a:ext cx="3810000" cy="406004"/>
          </a:xfrm>
          <a:prstGeom prst="rect">
            <a:avLst/>
          </a:prstGeom>
          <a:noFill/>
          <a:ln>
            <a:noFill/>
          </a:ln>
        </p:spPr>
      </p:pic>
      <p:sp>
        <p:nvSpPr>
          <p:cNvPr id="221" name="Google Shape;221;p15"/>
          <p:cNvSpPr txBox="1"/>
          <p:nvPr/>
        </p:nvSpPr>
        <p:spPr>
          <a:xfrm>
            <a:off x="5161360" y="2851547"/>
            <a:ext cx="2800350" cy="1708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sng" cap="none" strike="noStrike">
                <a:solidFill>
                  <a:srgbClr val="595959"/>
                </a:solidFill>
                <a:latin typeface="Avenir"/>
                <a:ea typeface="Avenir"/>
                <a:cs typeface="Avenir"/>
                <a:sym typeface="Avenir"/>
              </a:rPr>
              <a:t>CONS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-local &amp; regional clients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-lack of formal training programs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-limited career growth</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-no lateral opportunities</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-inability to absorb loss</a:t>
            </a:r>
            <a:endParaRPr/>
          </a:p>
        </p:txBody>
      </p:sp>
      <p:pic>
        <p:nvPicPr>
          <p:cNvPr id="222" name="Google Shape;222;p15"/>
          <p:cNvPicPr preferRelativeResize="0"/>
          <p:nvPr/>
        </p:nvPicPr>
        <p:blipFill rotWithShape="1">
          <a:blip r:embed="rId9">
            <a:alphaModFix/>
          </a:blip>
          <a:srcRect b="0" l="0" r="0" t="0"/>
          <a:stretch/>
        </p:blipFill>
        <p:spPr>
          <a:xfrm>
            <a:off x="1143000" y="0"/>
            <a:ext cx="1044179" cy="5124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6"/>
          <p:cNvPicPr preferRelativeResize="0"/>
          <p:nvPr/>
        </p:nvPicPr>
        <p:blipFill rotWithShape="1">
          <a:blip r:embed="rId3">
            <a:alphaModFix/>
          </a:blip>
          <a:srcRect b="0" l="11166" r="0" t="0"/>
          <a:stretch/>
        </p:blipFill>
        <p:spPr>
          <a:xfrm>
            <a:off x="2411016" y="629841"/>
            <a:ext cx="1818084" cy="1319213"/>
          </a:xfrm>
          <a:prstGeom prst="rect">
            <a:avLst/>
          </a:prstGeom>
          <a:noFill/>
          <a:ln>
            <a:noFill/>
          </a:ln>
        </p:spPr>
      </p:pic>
      <p:pic>
        <p:nvPicPr>
          <p:cNvPr id="228" name="Google Shape;228;p16"/>
          <p:cNvPicPr preferRelativeResize="0"/>
          <p:nvPr/>
        </p:nvPicPr>
        <p:blipFill rotWithShape="1">
          <a:blip r:embed="rId4">
            <a:alphaModFix/>
          </a:blip>
          <a:srcRect b="0" l="0" r="0" t="0"/>
          <a:stretch/>
        </p:blipFill>
        <p:spPr>
          <a:xfrm>
            <a:off x="2400300" y="3198019"/>
            <a:ext cx="2000250" cy="1416844"/>
          </a:xfrm>
          <a:prstGeom prst="rect">
            <a:avLst/>
          </a:prstGeom>
          <a:noFill/>
          <a:ln>
            <a:noFill/>
          </a:ln>
        </p:spPr>
      </p:pic>
      <p:pic>
        <p:nvPicPr>
          <p:cNvPr id="229" name="Google Shape;229;p16"/>
          <p:cNvPicPr preferRelativeResize="0"/>
          <p:nvPr/>
        </p:nvPicPr>
        <p:blipFill rotWithShape="1">
          <a:blip r:embed="rId5">
            <a:alphaModFix/>
          </a:blip>
          <a:srcRect b="0" l="0" r="0" t="0"/>
          <a:stretch/>
        </p:blipFill>
        <p:spPr>
          <a:xfrm>
            <a:off x="4083844" y="631032"/>
            <a:ext cx="1802606" cy="1293019"/>
          </a:xfrm>
          <a:prstGeom prst="rect">
            <a:avLst/>
          </a:prstGeom>
          <a:noFill/>
          <a:ln>
            <a:noFill/>
          </a:ln>
        </p:spPr>
      </p:pic>
      <p:pic>
        <p:nvPicPr>
          <p:cNvPr id="230" name="Google Shape;230;p16"/>
          <p:cNvPicPr preferRelativeResize="0"/>
          <p:nvPr/>
        </p:nvPicPr>
        <p:blipFill rotWithShape="1">
          <a:blip r:embed="rId6">
            <a:alphaModFix/>
          </a:blip>
          <a:srcRect b="0" l="0" r="2205" t="0"/>
          <a:stretch/>
        </p:blipFill>
        <p:spPr>
          <a:xfrm>
            <a:off x="5829301" y="628650"/>
            <a:ext cx="1955006" cy="1287066"/>
          </a:xfrm>
          <a:prstGeom prst="rect">
            <a:avLst/>
          </a:prstGeom>
          <a:noFill/>
          <a:ln>
            <a:noFill/>
          </a:ln>
        </p:spPr>
      </p:pic>
      <p:pic>
        <p:nvPicPr>
          <p:cNvPr id="231" name="Google Shape;231;p16"/>
          <p:cNvPicPr preferRelativeResize="0"/>
          <p:nvPr/>
        </p:nvPicPr>
        <p:blipFill rotWithShape="1">
          <a:blip r:embed="rId7">
            <a:alphaModFix/>
          </a:blip>
          <a:srcRect b="0" l="0" r="28229" t="19315"/>
          <a:stretch/>
        </p:blipFill>
        <p:spPr>
          <a:xfrm>
            <a:off x="3601641" y="1931194"/>
            <a:ext cx="1599009" cy="1285875"/>
          </a:xfrm>
          <a:prstGeom prst="rect">
            <a:avLst/>
          </a:prstGeom>
          <a:noFill/>
          <a:ln>
            <a:noFill/>
          </a:ln>
        </p:spPr>
      </p:pic>
      <p:pic>
        <p:nvPicPr>
          <p:cNvPr id="232" name="Google Shape;232;p16"/>
          <p:cNvPicPr preferRelativeResize="0"/>
          <p:nvPr/>
        </p:nvPicPr>
        <p:blipFill rotWithShape="1">
          <a:blip r:embed="rId8">
            <a:alphaModFix/>
          </a:blip>
          <a:srcRect b="2571" l="0" r="0" t="3247"/>
          <a:stretch/>
        </p:blipFill>
        <p:spPr>
          <a:xfrm>
            <a:off x="5829300" y="3200400"/>
            <a:ext cx="1951435" cy="1428750"/>
          </a:xfrm>
          <a:prstGeom prst="rect">
            <a:avLst/>
          </a:prstGeom>
          <a:noFill/>
          <a:ln>
            <a:noFill/>
          </a:ln>
        </p:spPr>
      </p:pic>
      <p:sp>
        <p:nvSpPr>
          <p:cNvPr id="233" name="Google Shape;233;p16"/>
          <p:cNvSpPr txBox="1"/>
          <p:nvPr/>
        </p:nvSpPr>
        <p:spPr>
          <a:xfrm>
            <a:off x="5419725" y="1943101"/>
            <a:ext cx="2695575" cy="12464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-work hard/play hard</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-dynamic experience</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-embrace pop culture</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-become category expert</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595959"/>
                </a:solidFill>
                <a:latin typeface="Avenir"/>
                <a:ea typeface="Avenir"/>
                <a:cs typeface="Avenir"/>
                <a:sym typeface="Avenir"/>
              </a:rPr>
              <a:t>-meet interesting people</a:t>
            </a:r>
            <a:endParaRPr/>
          </a:p>
        </p:txBody>
      </p:sp>
      <p:pic>
        <p:nvPicPr>
          <p:cNvPr id="234" name="Google Shape;234;p16"/>
          <p:cNvPicPr preferRelativeResize="0"/>
          <p:nvPr/>
        </p:nvPicPr>
        <p:blipFill rotWithShape="1">
          <a:blip r:embed="rId9">
            <a:alphaModFix/>
          </a:blip>
          <a:srcRect b="0" l="0" r="0" t="0"/>
          <a:stretch/>
        </p:blipFill>
        <p:spPr>
          <a:xfrm>
            <a:off x="4392216" y="3192066"/>
            <a:ext cx="1437084" cy="1437084"/>
          </a:xfrm>
          <a:prstGeom prst="rect">
            <a:avLst/>
          </a:prstGeom>
          <a:noFill/>
          <a:ln>
            <a:noFill/>
          </a:ln>
        </p:spPr>
      </p:pic>
      <p:pic>
        <p:nvPicPr>
          <p:cNvPr id="235" name="Google Shape;235;p16"/>
          <p:cNvPicPr preferRelativeResize="0"/>
          <p:nvPr/>
        </p:nvPicPr>
        <p:blipFill rotWithShape="1">
          <a:blip r:embed="rId10">
            <a:alphaModFix/>
          </a:blip>
          <a:srcRect b="0" l="0" r="0" t="0"/>
          <a:stretch/>
        </p:blipFill>
        <p:spPr>
          <a:xfrm>
            <a:off x="1143000" y="0"/>
            <a:ext cx="1044179" cy="5124450"/>
          </a:xfrm>
          <a:prstGeom prst="rect">
            <a:avLst/>
          </a:prstGeom>
          <a:noFill/>
          <a:ln>
            <a:noFill/>
          </a:ln>
        </p:spPr>
      </p:pic>
      <p:pic>
        <p:nvPicPr>
          <p:cNvPr id="236" name="Google Shape;236;p16"/>
          <p:cNvPicPr preferRelativeResize="0"/>
          <p:nvPr/>
        </p:nvPicPr>
        <p:blipFill rotWithShape="1">
          <a:blip r:embed="rId11">
            <a:alphaModFix/>
          </a:blip>
          <a:srcRect b="0" l="13354" r="0" t="0"/>
          <a:stretch/>
        </p:blipFill>
        <p:spPr>
          <a:xfrm>
            <a:off x="2264569" y="2063354"/>
            <a:ext cx="1335881" cy="1019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type="title"/>
          </p:nvPr>
        </p:nvSpPr>
        <p:spPr>
          <a:xfrm>
            <a:off x="2171700" y="371475"/>
            <a:ext cx="5829300" cy="85725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9629"/>
              <a:buNone/>
            </a:pPr>
            <a:r>
              <a:rPr b="1" lang="en-US" sz="2400">
                <a:solidFill>
                  <a:srgbClr val="C00000"/>
                </a:solidFill>
                <a:latin typeface="Avenir"/>
                <a:ea typeface="Avenir"/>
                <a:cs typeface="Avenir"/>
                <a:sym typeface="Avenir"/>
              </a:rPr>
              <a:t>FIND ONE THAT’S A GOOD FIT FOR YOU</a:t>
            </a:r>
            <a:endParaRPr b="1" sz="2400">
              <a:solidFill>
                <a:srgbClr val="C00000"/>
              </a:solidFill>
              <a:latin typeface="Avenir"/>
              <a:ea typeface="Avenir"/>
              <a:cs typeface="Avenir"/>
              <a:sym typeface="Avenir"/>
            </a:endParaRPr>
          </a:p>
        </p:txBody>
      </p:sp>
      <p:sp>
        <p:nvSpPr>
          <p:cNvPr id="242" name="Google Shape;242;p17"/>
          <p:cNvSpPr txBox="1"/>
          <p:nvPr>
            <p:ph idx="1" type="body"/>
          </p:nvPr>
        </p:nvSpPr>
        <p:spPr>
          <a:xfrm>
            <a:off x="2000250" y="886391"/>
            <a:ext cx="5829300" cy="30861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venir"/>
              <a:buNone/>
            </a:pPr>
            <a:r>
              <a:rPr lang="en-US" sz="1500">
                <a:latin typeface="Avenir"/>
                <a:ea typeface="Avenir"/>
                <a:cs typeface="Avenir"/>
                <a:sym typeface="Avenir"/>
              </a:rPr>
              <a:t>-Informational Interviews</a:t>
            </a:r>
            <a:endParaRPr/>
          </a:p>
          <a:p>
            <a:pPr indent="-342900" lvl="0" marL="457200" rtl="0" algn="l">
              <a:lnSpc>
                <a:spcPct val="115000"/>
              </a:lnSpc>
              <a:spcBef>
                <a:spcPts val="0"/>
              </a:spcBef>
              <a:spcAft>
                <a:spcPts val="0"/>
              </a:spcAft>
              <a:buSzPts val="1800"/>
              <a:buFont typeface="Avenir"/>
              <a:buNone/>
            </a:pPr>
            <a:r>
              <a:rPr lang="en-US" sz="1500">
                <a:latin typeface="Avenir"/>
                <a:ea typeface="Avenir"/>
                <a:cs typeface="Avenir"/>
                <a:sym typeface="Avenir"/>
              </a:rPr>
              <a:t>-Internships</a:t>
            </a:r>
            <a:endParaRPr/>
          </a:p>
          <a:p>
            <a:pPr indent="-342900" lvl="0" marL="457200" rtl="0" algn="l">
              <a:lnSpc>
                <a:spcPct val="115000"/>
              </a:lnSpc>
              <a:spcBef>
                <a:spcPts val="0"/>
              </a:spcBef>
              <a:spcAft>
                <a:spcPts val="0"/>
              </a:spcAft>
              <a:buSzPts val="1800"/>
              <a:buFont typeface="Avenir"/>
              <a:buNone/>
            </a:pPr>
            <a:r>
              <a:rPr lang="en-US" sz="1500">
                <a:latin typeface="Avenir"/>
                <a:ea typeface="Avenir"/>
                <a:cs typeface="Avenir"/>
                <a:sym typeface="Avenir"/>
              </a:rPr>
              <a:t>-Freelance/Project Work</a:t>
            </a:r>
            <a:endParaRPr/>
          </a:p>
          <a:p>
            <a:pPr indent="-342900" lvl="0" marL="457200" rtl="0" algn="l">
              <a:lnSpc>
                <a:spcPct val="115000"/>
              </a:lnSpc>
              <a:spcBef>
                <a:spcPts val="0"/>
              </a:spcBef>
              <a:spcAft>
                <a:spcPts val="0"/>
              </a:spcAft>
              <a:buSzPts val="1800"/>
              <a:buFont typeface="Avenir"/>
              <a:buNone/>
            </a:pPr>
            <a:r>
              <a:rPr lang="en-US" sz="1500">
                <a:latin typeface="Avenir"/>
                <a:ea typeface="Avenir"/>
                <a:cs typeface="Avenir"/>
                <a:sym typeface="Avenir"/>
              </a:rPr>
              <a:t>-Shadowing opportunities </a:t>
            </a:r>
            <a:endParaRPr/>
          </a:p>
          <a:p>
            <a:pPr indent="-342900" lvl="0" marL="457200" rtl="0" algn="l">
              <a:lnSpc>
                <a:spcPct val="115000"/>
              </a:lnSpc>
              <a:spcBef>
                <a:spcPts val="0"/>
              </a:spcBef>
              <a:spcAft>
                <a:spcPts val="0"/>
              </a:spcAft>
              <a:buSzPts val="1800"/>
              <a:buFont typeface="Avenir"/>
              <a:buNone/>
            </a:pPr>
            <a:r>
              <a:rPr lang="en-US" sz="1500">
                <a:latin typeface="Avenir"/>
                <a:ea typeface="Avenir"/>
                <a:cs typeface="Avenir"/>
                <a:sym typeface="Avenir"/>
              </a:rPr>
              <a:t>(AdClub Shadow for a Day)</a:t>
            </a:r>
            <a:endParaRPr/>
          </a:p>
          <a:p>
            <a:pPr indent="-342900" lvl="0" marL="457200" rtl="0" algn="l">
              <a:lnSpc>
                <a:spcPct val="115000"/>
              </a:lnSpc>
              <a:spcBef>
                <a:spcPts val="0"/>
              </a:spcBef>
              <a:spcAft>
                <a:spcPts val="0"/>
              </a:spcAft>
              <a:buSzPts val="1800"/>
              <a:buFont typeface="Avenir"/>
              <a:buNone/>
            </a:pPr>
            <a:r>
              <a:rPr lang="en-US" sz="1500">
                <a:latin typeface="Avenir"/>
                <a:ea typeface="Avenir"/>
                <a:cs typeface="Avenir"/>
                <a:sym typeface="Avenir"/>
              </a:rPr>
              <a:t>-Mentorship programs</a:t>
            </a:r>
            <a:endParaRPr/>
          </a:p>
          <a:p>
            <a:pPr indent="-228600" lvl="0" marL="457200" rtl="0" algn="l">
              <a:lnSpc>
                <a:spcPct val="115000"/>
              </a:lnSpc>
              <a:spcBef>
                <a:spcPts val="0"/>
              </a:spcBef>
              <a:spcAft>
                <a:spcPts val="0"/>
              </a:spcAft>
              <a:buSzPts val="1800"/>
              <a:buNone/>
            </a:pPr>
            <a:r>
              <a:t/>
            </a:r>
            <a:endParaRPr sz="1350">
              <a:latin typeface="Arial"/>
              <a:ea typeface="Arial"/>
              <a:cs typeface="Arial"/>
              <a:sym typeface="Arial"/>
            </a:endParaRPr>
          </a:p>
        </p:txBody>
      </p:sp>
      <p:pic>
        <p:nvPicPr>
          <p:cNvPr id="243" name="Google Shape;243;p17"/>
          <p:cNvPicPr preferRelativeResize="0"/>
          <p:nvPr/>
        </p:nvPicPr>
        <p:blipFill rotWithShape="1">
          <a:blip r:embed="rId3">
            <a:alphaModFix/>
          </a:blip>
          <a:srcRect b="0" l="0" r="0" t="0"/>
          <a:stretch/>
        </p:blipFill>
        <p:spPr>
          <a:xfrm>
            <a:off x="6124575" y="1257300"/>
            <a:ext cx="1876425" cy="1409700"/>
          </a:xfrm>
          <a:prstGeom prst="rect">
            <a:avLst/>
          </a:prstGeom>
          <a:noFill/>
          <a:ln>
            <a:noFill/>
          </a:ln>
        </p:spPr>
      </p:pic>
      <p:pic>
        <p:nvPicPr>
          <p:cNvPr id="244" name="Google Shape;244;p17"/>
          <p:cNvPicPr preferRelativeResize="0"/>
          <p:nvPr/>
        </p:nvPicPr>
        <p:blipFill rotWithShape="1">
          <a:blip r:embed="rId4">
            <a:alphaModFix/>
          </a:blip>
          <a:srcRect b="0" l="12122" r="0" t="0"/>
          <a:stretch/>
        </p:blipFill>
        <p:spPr>
          <a:xfrm>
            <a:off x="4572000" y="1257300"/>
            <a:ext cx="1657350" cy="1414463"/>
          </a:xfrm>
          <a:prstGeom prst="rect">
            <a:avLst/>
          </a:prstGeom>
          <a:noFill/>
          <a:ln>
            <a:noFill/>
          </a:ln>
        </p:spPr>
      </p:pic>
      <p:pic>
        <p:nvPicPr>
          <p:cNvPr id="245" name="Google Shape;245;p17"/>
          <p:cNvPicPr preferRelativeResize="0"/>
          <p:nvPr/>
        </p:nvPicPr>
        <p:blipFill rotWithShape="1">
          <a:blip r:embed="rId5">
            <a:alphaModFix/>
          </a:blip>
          <a:srcRect b="0" l="6691" r="13330" t="0"/>
          <a:stretch/>
        </p:blipFill>
        <p:spPr>
          <a:xfrm>
            <a:off x="5957888" y="2686050"/>
            <a:ext cx="1028700" cy="1885950"/>
          </a:xfrm>
          <a:prstGeom prst="rect">
            <a:avLst/>
          </a:prstGeom>
          <a:noFill/>
          <a:ln>
            <a:noFill/>
          </a:ln>
        </p:spPr>
      </p:pic>
      <p:pic>
        <p:nvPicPr>
          <p:cNvPr id="246" name="Google Shape;246;p17"/>
          <p:cNvPicPr preferRelativeResize="0"/>
          <p:nvPr/>
        </p:nvPicPr>
        <p:blipFill rotWithShape="1">
          <a:blip r:embed="rId6">
            <a:alphaModFix/>
          </a:blip>
          <a:srcRect b="0" l="52666" r="0" t="14545"/>
          <a:stretch/>
        </p:blipFill>
        <p:spPr>
          <a:xfrm>
            <a:off x="6986587" y="2686050"/>
            <a:ext cx="1014413" cy="1885950"/>
          </a:xfrm>
          <a:prstGeom prst="rect">
            <a:avLst/>
          </a:prstGeom>
          <a:noFill/>
          <a:ln>
            <a:noFill/>
          </a:ln>
        </p:spPr>
      </p:pic>
      <p:pic>
        <p:nvPicPr>
          <p:cNvPr id="247" name="Google Shape;247;p17"/>
          <p:cNvPicPr preferRelativeResize="0"/>
          <p:nvPr/>
        </p:nvPicPr>
        <p:blipFill rotWithShape="1">
          <a:blip r:embed="rId7">
            <a:alphaModFix/>
          </a:blip>
          <a:srcRect b="5556" l="14443" r="39998" t="8887"/>
          <a:stretch/>
        </p:blipFill>
        <p:spPr>
          <a:xfrm>
            <a:off x="2114551" y="2686050"/>
            <a:ext cx="1003697" cy="1885950"/>
          </a:xfrm>
          <a:prstGeom prst="rect">
            <a:avLst/>
          </a:prstGeom>
          <a:noFill/>
          <a:ln>
            <a:noFill/>
          </a:ln>
        </p:spPr>
      </p:pic>
      <p:pic>
        <p:nvPicPr>
          <p:cNvPr id="248" name="Google Shape;248;p17"/>
          <p:cNvPicPr preferRelativeResize="0"/>
          <p:nvPr/>
        </p:nvPicPr>
        <p:blipFill rotWithShape="1">
          <a:blip r:embed="rId8">
            <a:alphaModFix/>
          </a:blip>
          <a:srcRect b="13332" l="10001" r="60834" t="19122"/>
          <a:stretch/>
        </p:blipFill>
        <p:spPr>
          <a:xfrm>
            <a:off x="3943350" y="2686050"/>
            <a:ext cx="1085850" cy="1885950"/>
          </a:xfrm>
          <a:prstGeom prst="rect">
            <a:avLst/>
          </a:prstGeom>
          <a:noFill/>
          <a:ln>
            <a:noFill/>
          </a:ln>
        </p:spPr>
      </p:pic>
      <p:pic>
        <p:nvPicPr>
          <p:cNvPr id="249" name="Google Shape;249;p17"/>
          <p:cNvPicPr preferRelativeResize="0"/>
          <p:nvPr/>
        </p:nvPicPr>
        <p:blipFill rotWithShape="1">
          <a:blip r:embed="rId9">
            <a:alphaModFix/>
          </a:blip>
          <a:srcRect b="33946" l="42593" r="25926" t="0"/>
          <a:stretch/>
        </p:blipFill>
        <p:spPr>
          <a:xfrm>
            <a:off x="2971800" y="2690812"/>
            <a:ext cx="971550" cy="1881188"/>
          </a:xfrm>
          <a:prstGeom prst="rect">
            <a:avLst/>
          </a:prstGeom>
          <a:noFill/>
          <a:ln>
            <a:noFill/>
          </a:ln>
        </p:spPr>
      </p:pic>
      <p:pic>
        <p:nvPicPr>
          <p:cNvPr id="250" name="Google Shape;250;p17"/>
          <p:cNvPicPr preferRelativeResize="0"/>
          <p:nvPr/>
        </p:nvPicPr>
        <p:blipFill rotWithShape="1">
          <a:blip r:embed="rId10">
            <a:alphaModFix/>
          </a:blip>
          <a:srcRect b="2019" l="9862" r="0" t="0"/>
          <a:stretch/>
        </p:blipFill>
        <p:spPr>
          <a:xfrm>
            <a:off x="4914900" y="2686050"/>
            <a:ext cx="1044179" cy="1885950"/>
          </a:xfrm>
          <a:prstGeom prst="rect">
            <a:avLst/>
          </a:prstGeom>
          <a:noFill/>
          <a:ln>
            <a:noFill/>
          </a:ln>
        </p:spPr>
      </p:pic>
      <p:pic>
        <p:nvPicPr>
          <p:cNvPr id="251" name="Google Shape;251;p17"/>
          <p:cNvPicPr preferRelativeResize="0"/>
          <p:nvPr/>
        </p:nvPicPr>
        <p:blipFill rotWithShape="1">
          <a:blip r:embed="rId11">
            <a:alphaModFix/>
          </a:blip>
          <a:srcRect b="0" l="0" r="0" t="0"/>
          <a:stretch/>
        </p:blipFill>
        <p:spPr>
          <a:xfrm>
            <a:off x="1028700" y="0"/>
            <a:ext cx="1044179"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solidFill>
                  <a:srgbClr val="B03F3F"/>
                </a:solidFill>
                <a:latin typeface="Helvetica Neue Light"/>
                <a:ea typeface="Helvetica Neue Light"/>
                <a:cs typeface="Helvetica Neue Light"/>
                <a:sym typeface="Helvetica Neue Light"/>
              </a:rPr>
              <a:t>Attendance</a:t>
            </a:r>
            <a:endParaRPr>
              <a:solidFill>
                <a:srgbClr val="B03F3F"/>
              </a:solidFill>
              <a:latin typeface="Helvetica Neue Light"/>
              <a:ea typeface="Helvetica Neue Light"/>
              <a:cs typeface="Helvetica Neue Light"/>
              <a:sym typeface="Helvetica Neue Light"/>
            </a:endParaRPr>
          </a:p>
        </p:txBody>
      </p:sp>
      <p:pic>
        <p:nvPicPr>
          <p:cNvPr id="68" name="Google Shape;68;p2"/>
          <p:cNvPicPr preferRelativeResize="0"/>
          <p:nvPr/>
        </p:nvPicPr>
        <p:blipFill rotWithShape="1">
          <a:blip r:embed="rId3">
            <a:alphaModFix/>
          </a:blip>
          <a:srcRect b="0" l="0" r="0" t="0"/>
          <a:stretch/>
        </p:blipFill>
        <p:spPr>
          <a:xfrm>
            <a:off x="2799288" y="1093925"/>
            <a:ext cx="3545425" cy="3497026"/>
          </a:xfrm>
          <a:prstGeom prst="rect">
            <a:avLst/>
          </a:prstGeom>
          <a:noFill/>
          <a:ln>
            <a:noFill/>
          </a:ln>
        </p:spPr>
      </p:pic>
      <p:pic>
        <p:nvPicPr>
          <p:cNvPr id="69" name="Google Shape;69;p2"/>
          <p:cNvPicPr preferRelativeResize="0"/>
          <p:nvPr/>
        </p:nvPicPr>
        <p:blipFill rotWithShape="1">
          <a:blip r:embed="rId4">
            <a:alphaModFix/>
          </a:blip>
          <a:srcRect b="0" l="-3070" r="3069" t="0"/>
          <a:stretch/>
        </p:blipFill>
        <p:spPr>
          <a:xfrm>
            <a:off x="101600" y="4472200"/>
            <a:ext cx="685800" cy="572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5757"/>
        </a:solidFill>
      </p:bgPr>
    </p:bg>
    <p:spTree>
      <p:nvGrpSpPr>
        <p:cNvPr id="255" name="Shape 255"/>
        <p:cNvGrpSpPr/>
        <p:nvPr/>
      </p:nvGrpSpPr>
      <p:grpSpPr>
        <a:xfrm>
          <a:off x="0" y="0"/>
          <a:ext cx="0" cy="0"/>
          <a:chOff x="0" y="0"/>
          <a:chExt cx="0" cy="0"/>
        </a:xfrm>
      </p:grpSpPr>
      <p:sp>
        <p:nvSpPr>
          <p:cNvPr id="256" name="Google Shape;256;p34"/>
          <p:cNvSpPr txBox="1"/>
          <p:nvPr>
            <p:ph type="title"/>
          </p:nvPr>
        </p:nvSpPr>
        <p:spPr>
          <a:xfrm>
            <a:off x="3060150" y="3514050"/>
            <a:ext cx="30237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990"/>
              <a:buNone/>
            </a:pPr>
            <a:r>
              <a:rPr lang="en-US" sz="2220">
                <a:solidFill>
                  <a:schemeClr val="lt1"/>
                </a:solidFill>
                <a:latin typeface="Helvetica Neue Light"/>
                <a:ea typeface="Helvetica Neue Light"/>
                <a:cs typeface="Helvetica Neue Light"/>
                <a:sym typeface="Helvetica Neue Light"/>
              </a:rPr>
              <a:t>See you March 14th!</a:t>
            </a:r>
            <a:endParaRPr sz="2220">
              <a:solidFill>
                <a:schemeClr val="lt1"/>
              </a:solidFill>
              <a:latin typeface="Helvetica Neue Light"/>
              <a:ea typeface="Helvetica Neue Light"/>
              <a:cs typeface="Helvetica Neue Light"/>
              <a:sym typeface="Helvetica Neue Light"/>
            </a:endParaRPr>
          </a:p>
        </p:txBody>
      </p:sp>
      <p:pic>
        <p:nvPicPr>
          <p:cNvPr id="257" name="Google Shape;257;p34"/>
          <p:cNvPicPr preferRelativeResize="0"/>
          <p:nvPr/>
        </p:nvPicPr>
        <p:blipFill rotWithShape="1">
          <a:blip r:embed="rId3">
            <a:alphaModFix/>
          </a:blip>
          <a:srcRect b="0" l="0" r="0" t="0"/>
          <a:stretch/>
        </p:blipFill>
        <p:spPr>
          <a:xfrm>
            <a:off x="3258238" y="1262075"/>
            <a:ext cx="2217623" cy="2251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3" name="Shape 73"/>
        <p:cNvGrpSpPr/>
        <p:nvPr/>
      </p:nvGrpSpPr>
      <p:grpSpPr>
        <a:xfrm>
          <a:off x="0" y="0"/>
          <a:ext cx="0" cy="0"/>
          <a:chOff x="0" y="0"/>
          <a:chExt cx="0" cy="0"/>
        </a:xfrm>
      </p:grpSpPr>
      <p:sp>
        <p:nvSpPr>
          <p:cNvPr id="74" name="Google Shape;7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solidFill>
                  <a:srgbClr val="DE5757"/>
                </a:solidFill>
                <a:latin typeface="Helvetica Neue Light"/>
                <a:ea typeface="Helvetica Neue Light"/>
                <a:cs typeface="Helvetica Neue Light"/>
                <a:sym typeface="Helvetica Neue Light"/>
              </a:rPr>
              <a:t>WHAT IS AN AGENCY?</a:t>
            </a:r>
            <a:endParaRPr>
              <a:solidFill>
                <a:srgbClr val="DE5757"/>
              </a:solidFill>
              <a:latin typeface="Helvetica Neue Light"/>
              <a:ea typeface="Helvetica Neue Light"/>
              <a:cs typeface="Helvetica Neue Light"/>
              <a:sym typeface="Helvetica Neue Light"/>
            </a:endParaRPr>
          </a:p>
        </p:txBody>
      </p:sp>
      <p:sp>
        <p:nvSpPr>
          <p:cNvPr id="75" name="Google Shape;75;p3"/>
          <p:cNvSpPr txBox="1"/>
          <p:nvPr>
            <p:ph idx="1" type="body"/>
          </p:nvPr>
        </p:nvSpPr>
        <p:spPr>
          <a:xfrm>
            <a:off x="311700" y="1199525"/>
            <a:ext cx="8520600" cy="3784200"/>
          </a:xfrm>
          <a:prstGeom prst="rect">
            <a:avLst/>
          </a:prstGeom>
          <a:noFill/>
          <a:ln>
            <a:noFill/>
          </a:ln>
        </p:spPr>
        <p:txBody>
          <a:bodyPr anchorCtr="0" anchor="t" bIns="91425" lIns="91425" spcFirstLastPara="1" rIns="91425" wrap="square" tIns="91425">
            <a:normAutofit/>
          </a:bodyPr>
          <a:lstStyle/>
          <a:p>
            <a:pPr indent="0" lvl="0" marL="0" rtl="0" algn="l">
              <a:lnSpc>
                <a:spcPct val="150000"/>
              </a:lnSpc>
              <a:spcBef>
                <a:spcPts val="1400"/>
              </a:spcBef>
              <a:spcAft>
                <a:spcPts val="0"/>
              </a:spcAft>
              <a:buSzPts val="1800"/>
              <a:buNone/>
            </a:pPr>
            <a:r>
              <a:rPr lang="en-US" sz="1600">
                <a:solidFill>
                  <a:srgbClr val="111111"/>
                </a:solidFill>
                <a:latin typeface="Helvetica Neue"/>
                <a:ea typeface="Helvetica Neue"/>
                <a:cs typeface="Helvetica Neue"/>
                <a:sym typeface="Helvetica Neue"/>
              </a:rPr>
              <a:t>An </a:t>
            </a:r>
            <a:r>
              <a:rPr b="1" lang="en-US" sz="1600">
                <a:solidFill>
                  <a:srgbClr val="B03F3F"/>
                </a:solidFill>
                <a:latin typeface="Helvetica Neue"/>
                <a:ea typeface="Helvetica Neue"/>
                <a:cs typeface="Helvetica Neue"/>
                <a:sym typeface="Helvetica Neue"/>
              </a:rPr>
              <a:t>advertising agency</a:t>
            </a:r>
            <a:r>
              <a:rPr lang="en-US" sz="1600">
                <a:solidFill>
                  <a:srgbClr val="111111"/>
                </a:solidFill>
                <a:latin typeface="Helvetica Neue"/>
                <a:ea typeface="Helvetica Neue"/>
                <a:cs typeface="Helvetica Neue"/>
                <a:sym typeface="Helvetica Neue"/>
              </a:rPr>
              <a:t> is a professional service firm hired by other businesses, corporations, non-profits, and government agencies to ideate, produce, and manage the showing of advertisements in different mediums.</a:t>
            </a:r>
            <a:endParaRPr sz="2150">
              <a:solidFill>
                <a:srgbClr val="B03F3F"/>
              </a:solidFill>
              <a:latin typeface="Helvetica Neue"/>
              <a:ea typeface="Helvetica Neue"/>
              <a:cs typeface="Helvetica Neue"/>
              <a:sym typeface="Helvetica Neue"/>
            </a:endParaRPr>
          </a:p>
          <a:p>
            <a:pPr indent="0" lvl="0" marL="1828800" rtl="0" algn="l">
              <a:lnSpc>
                <a:spcPct val="115000"/>
              </a:lnSpc>
              <a:spcBef>
                <a:spcPts val="1400"/>
              </a:spcBef>
              <a:spcAft>
                <a:spcPts val="0"/>
              </a:spcAft>
              <a:buSzPts val="1800"/>
              <a:buNone/>
            </a:pPr>
            <a:r>
              <a:rPr b="1" lang="en-US" sz="2150">
                <a:solidFill>
                  <a:srgbClr val="DE5757"/>
                </a:solidFill>
                <a:latin typeface="Helvetica Neue"/>
                <a:ea typeface="Helvetica Neue"/>
                <a:cs typeface="Helvetica Neue"/>
                <a:sym typeface="Helvetica Neue"/>
              </a:rPr>
              <a:t>TYPES:</a:t>
            </a:r>
            <a:endParaRPr b="1" sz="2150">
              <a:solidFill>
                <a:srgbClr val="DE5757"/>
              </a:solidFill>
              <a:latin typeface="Helvetica Neue"/>
              <a:ea typeface="Helvetica Neue"/>
              <a:cs typeface="Helvetica Neue"/>
              <a:sym typeface="Helvetica Neue"/>
            </a:endParaRPr>
          </a:p>
          <a:p>
            <a:pPr indent="-330200" lvl="0" marL="3200400" rtl="0" algn="l">
              <a:lnSpc>
                <a:spcPct val="150000"/>
              </a:lnSpc>
              <a:spcBef>
                <a:spcPts val="1400"/>
              </a:spcBef>
              <a:spcAft>
                <a:spcPts val="0"/>
              </a:spcAft>
              <a:buClr>
                <a:srgbClr val="DE5757"/>
              </a:buClr>
              <a:buSzPts val="1600"/>
              <a:buFont typeface="Helvetica Neue"/>
              <a:buAutoNum type="arabicPeriod"/>
            </a:pPr>
            <a:r>
              <a:rPr lang="en-US" sz="1600">
                <a:solidFill>
                  <a:schemeClr val="dk1"/>
                </a:solidFill>
                <a:latin typeface="Helvetica Neue"/>
                <a:ea typeface="Helvetica Neue"/>
                <a:cs typeface="Helvetica Neue"/>
                <a:sym typeface="Helvetica Neue"/>
              </a:rPr>
              <a:t>Full-service advertising agency</a:t>
            </a:r>
            <a:endParaRPr sz="1600">
              <a:solidFill>
                <a:schemeClr val="dk1"/>
              </a:solidFill>
              <a:latin typeface="Helvetica Neue"/>
              <a:ea typeface="Helvetica Neue"/>
              <a:cs typeface="Helvetica Neue"/>
              <a:sym typeface="Helvetica Neue"/>
            </a:endParaRPr>
          </a:p>
          <a:p>
            <a:pPr indent="-330200" lvl="0" marL="3200400" rtl="0" algn="l">
              <a:lnSpc>
                <a:spcPct val="150000"/>
              </a:lnSpc>
              <a:spcBef>
                <a:spcPts val="0"/>
              </a:spcBef>
              <a:spcAft>
                <a:spcPts val="0"/>
              </a:spcAft>
              <a:buClr>
                <a:srgbClr val="DE5757"/>
              </a:buClr>
              <a:buSzPts val="1600"/>
              <a:buFont typeface="Helvetica Neue"/>
              <a:buAutoNum type="arabicPeriod"/>
            </a:pPr>
            <a:r>
              <a:rPr lang="en-US" sz="1600">
                <a:solidFill>
                  <a:schemeClr val="dk1"/>
                </a:solidFill>
                <a:latin typeface="Helvetica Neue"/>
                <a:ea typeface="Helvetica Neue"/>
                <a:cs typeface="Helvetica Neue"/>
                <a:sym typeface="Helvetica Neue"/>
              </a:rPr>
              <a:t>Digital advertising agency</a:t>
            </a:r>
            <a:endParaRPr sz="1600">
              <a:solidFill>
                <a:schemeClr val="dk1"/>
              </a:solidFill>
              <a:latin typeface="Helvetica Neue"/>
              <a:ea typeface="Helvetica Neue"/>
              <a:cs typeface="Helvetica Neue"/>
              <a:sym typeface="Helvetica Neue"/>
            </a:endParaRPr>
          </a:p>
          <a:p>
            <a:pPr indent="-330200" lvl="0" marL="3200400" rtl="0" algn="l">
              <a:lnSpc>
                <a:spcPct val="150000"/>
              </a:lnSpc>
              <a:spcBef>
                <a:spcPts val="0"/>
              </a:spcBef>
              <a:spcAft>
                <a:spcPts val="0"/>
              </a:spcAft>
              <a:buClr>
                <a:srgbClr val="DE5757"/>
              </a:buClr>
              <a:buSzPts val="1600"/>
              <a:buFont typeface="Helvetica Neue"/>
              <a:buAutoNum type="arabicPeriod"/>
            </a:pPr>
            <a:r>
              <a:rPr lang="en-US" sz="1600">
                <a:solidFill>
                  <a:schemeClr val="dk1"/>
                </a:solidFill>
                <a:latin typeface="Helvetica Neue"/>
                <a:ea typeface="Helvetica Neue"/>
                <a:cs typeface="Helvetica Neue"/>
                <a:sym typeface="Helvetica Neue"/>
              </a:rPr>
              <a:t>Creative boutique</a:t>
            </a:r>
            <a:endParaRPr sz="1600">
              <a:solidFill>
                <a:schemeClr val="dk1"/>
              </a:solidFill>
              <a:latin typeface="Helvetica Neue"/>
              <a:ea typeface="Helvetica Neue"/>
              <a:cs typeface="Helvetica Neue"/>
              <a:sym typeface="Helvetica Neue"/>
            </a:endParaRPr>
          </a:p>
          <a:p>
            <a:pPr indent="-330200" lvl="0" marL="3200400" rtl="0" algn="l">
              <a:lnSpc>
                <a:spcPct val="150000"/>
              </a:lnSpc>
              <a:spcBef>
                <a:spcPts val="0"/>
              </a:spcBef>
              <a:spcAft>
                <a:spcPts val="0"/>
              </a:spcAft>
              <a:buClr>
                <a:srgbClr val="DE5757"/>
              </a:buClr>
              <a:buSzPts val="1600"/>
              <a:buFont typeface="Helvetica Neue"/>
              <a:buAutoNum type="arabicPeriod"/>
            </a:pPr>
            <a:r>
              <a:rPr lang="en-US" sz="1600">
                <a:solidFill>
                  <a:schemeClr val="dk1"/>
                </a:solidFill>
                <a:latin typeface="Helvetica Neue"/>
                <a:ea typeface="Helvetica Neue"/>
                <a:cs typeface="Helvetica Neue"/>
                <a:sym typeface="Helvetica Neue"/>
              </a:rPr>
              <a:t>Media buying agency</a:t>
            </a:r>
            <a:endParaRPr sz="1600">
              <a:solidFill>
                <a:schemeClr val="dk1"/>
              </a:solidFill>
              <a:latin typeface="Helvetica Neue"/>
              <a:ea typeface="Helvetica Neue"/>
              <a:cs typeface="Helvetica Neue"/>
              <a:sym typeface="Helvetica Neue"/>
            </a:endParaRPr>
          </a:p>
          <a:p>
            <a:pPr indent="0" lvl="0" marL="457200" rtl="0" algn="ctr">
              <a:lnSpc>
                <a:spcPct val="115000"/>
              </a:lnSpc>
              <a:spcBef>
                <a:spcPts val="1400"/>
              </a:spcBef>
              <a:spcAft>
                <a:spcPts val="1400"/>
              </a:spcAft>
              <a:buSzPts val="1800"/>
              <a:buNone/>
            </a:pPr>
            <a:r>
              <a:t/>
            </a:r>
            <a:endParaRPr b="1" sz="1500">
              <a:solidFill>
                <a:srgbClr val="B03F3F"/>
              </a:solidFill>
              <a:latin typeface="Helvetica Neue"/>
              <a:ea typeface="Helvetica Neue"/>
              <a:cs typeface="Helvetica Neue"/>
              <a:sym typeface="Helvetica Neue"/>
            </a:endParaRPr>
          </a:p>
        </p:txBody>
      </p:sp>
      <p:pic>
        <p:nvPicPr>
          <p:cNvPr id="76" name="Google Shape;76;p3"/>
          <p:cNvPicPr preferRelativeResize="0"/>
          <p:nvPr/>
        </p:nvPicPr>
        <p:blipFill rotWithShape="1">
          <a:blip r:embed="rId3">
            <a:alphaModFix amt="22000"/>
          </a:blip>
          <a:srcRect b="29143" l="0" r="0" t="-889"/>
          <a:stretch/>
        </p:blipFill>
        <p:spPr>
          <a:xfrm>
            <a:off x="0" y="2168050"/>
            <a:ext cx="9144004" cy="3035649"/>
          </a:xfrm>
          <a:prstGeom prst="rect">
            <a:avLst/>
          </a:prstGeom>
          <a:noFill/>
          <a:ln>
            <a:noFill/>
          </a:ln>
        </p:spPr>
      </p:pic>
      <p:pic>
        <p:nvPicPr>
          <p:cNvPr id="77" name="Google Shape;77;p3"/>
          <p:cNvPicPr preferRelativeResize="0"/>
          <p:nvPr/>
        </p:nvPicPr>
        <p:blipFill rotWithShape="1">
          <a:blip r:embed="rId4">
            <a:alphaModFix/>
          </a:blip>
          <a:srcRect b="0" l="-3070" r="3069" t="0"/>
          <a:stretch/>
        </p:blipFill>
        <p:spPr>
          <a:xfrm>
            <a:off x="101600" y="4472200"/>
            <a:ext cx="685800" cy="57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5757"/>
        </a:solidFill>
      </p:bgPr>
    </p:bg>
    <p:spTree>
      <p:nvGrpSpPr>
        <p:cNvPr id="81" name="Shape 81"/>
        <p:cNvGrpSpPr/>
        <p:nvPr/>
      </p:nvGrpSpPr>
      <p:grpSpPr>
        <a:xfrm>
          <a:off x="0" y="0"/>
          <a:ext cx="0" cy="0"/>
          <a:chOff x="0" y="0"/>
          <a:chExt cx="0" cy="0"/>
        </a:xfrm>
      </p:grpSpPr>
      <p:sp>
        <p:nvSpPr>
          <p:cNvPr id="82" name="Google Shape;82;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1400"/>
              </a:spcBef>
              <a:spcAft>
                <a:spcPts val="0"/>
              </a:spcAft>
              <a:buSzPts val="990"/>
              <a:buNone/>
            </a:pPr>
            <a:r>
              <a:rPr lang="en-US" sz="2540">
                <a:solidFill>
                  <a:schemeClr val="lt1"/>
                </a:solidFill>
                <a:latin typeface="Helvetica Neue Light"/>
                <a:ea typeface="Helvetica Neue Light"/>
                <a:cs typeface="Helvetica Neue Light"/>
                <a:sym typeface="Helvetica Neue Light"/>
              </a:rPr>
              <a:t>Full-Service Advertising Agency</a:t>
            </a:r>
            <a:endParaRPr sz="2540">
              <a:solidFill>
                <a:schemeClr val="lt1"/>
              </a:solidFill>
              <a:latin typeface="Helvetica Neue Light"/>
              <a:ea typeface="Helvetica Neue Light"/>
              <a:cs typeface="Helvetica Neue Light"/>
              <a:sym typeface="Helvetica Neue Light"/>
            </a:endParaRPr>
          </a:p>
          <a:p>
            <a:pPr indent="0" lvl="0" marL="0" rtl="0" algn="l">
              <a:lnSpc>
                <a:spcPct val="100000"/>
              </a:lnSpc>
              <a:spcBef>
                <a:spcPts val="1400"/>
              </a:spcBef>
              <a:spcAft>
                <a:spcPts val="0"/>
              </a:spcAft>
              <a:buSzPts val="990"/>
              <a:buNone/>
            </a:pPr>
            <a:r>
              <a:t/>
            </a:r>
            <a:endParaRPr sz="2520"/>
          </a:p>
        </p:txBody>
      </p:sp>
      <p:sp>
        <p:nvSpPr>
          <p:cNvPr id="83" name="Google Shape;83;p4"/>
          <p:cNvSpPr txBox="1"/>
          <p:nvPr>
            <p:ph idx="1" type="body"/>
          </p:nvPr>
        </p:nvSpPr>
        <p:spPr>
          <a:xfrm>
            <a:off x="581100" y="1273200"/>
            <a:ext cx="7981800" cy="4836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lnSpc>
                <a:spcPct val="115000"/>
              </a:lnSpc>
              <a:spcBef>
                <a:spcPts val="0"/>
              </a:spcBef>
              <a:spcAft>
                <a:spcPts val="1200"/>
              </a:spcAft>
              <a:buSzPct val="185806"/>
              <a:buNone/>
            </a:pPr>
            <a:r>
              <a:rPr lang="en-US" sz="1550">
                <a:solidFill>
                  <a:schemeClr val="lt1"/>
                </a:solidFill>
              </a:rPr>
              <a:t>Just what it sounds like: </a:t>
            </a:r>
            <a:r>
              <a:rPr b="1" lang="en-US" sz="1550">
                <a:solidFill>
                  <a:srgbClr val="FEFEFE"/>
                </a:solidFill>
              </a:rPr>
              <a:t>an agency that does anything and everything for their client.</a:t>
            </a:r>
            <a:endParaRPr b="1" sz="2000">
              <a:solidFill>
                <a:srgbClr val="FEFEFE"/>
              </a:solidFill>
            </a:endParaRPr>
          </a:p>
        </p:txBody>
      </p:sp>
      <p:pic>
        <p:nvPicPr>
          <p:cNvPr id="84" name="Google Shape;84;p4"/>
          <p:cNvPicPr preferRelativeResize="0"/>
          <p:nvPr/>
        </p:nvPicPr>
        <p:blipFill rotWithShape="1">
          <a:blip r:embed="rId3">
            <a:alphaModFix/>
          </a:blip>
          <a:srcRect b="6770" l="3563" r="5286" t="2960"/>
          <a:stretch/>
        </p:blipFill>
        <p:spPr>
          <a:xfrm>
            <a:off x="910225" y="2115725"/>
            <a:ext cx="4193700" cy="2491800"/>
          </a:xfrm>
          <a:prstGeom prst="roundRect">
            <a:avLst>
              <a:gd fmla="val 16667" name="adj"/>
            </a:avLst>
          </a:prstGeom>
          <a:noFill/>
          <a:ln>
            <a:noFill/>
          </a:ln>
        </p:spPr>
      </p:pic>
      <p:sp>
        <p:nvSpPr>
          <p:cNvPr id="85" name="Google Shape;85;p4"/>
          <p:cNvSpPr txBox="1"/>
          <p:nvPr/>
        </p:nvSpPr>
        <p:spPr>
          <a:xfrm>
            <a:off x="5820525" y="2353475"/>
            <a:ext cx="2369700" cy="2016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22squared</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360i</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Blue Sky Agency</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Fitzco</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BBDO Atlanta</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Chemistry Agency</a:t>
            </a:r>
            <a:endParaRPr b="0" i="0" sz="1400" u="none" cap="none" strike="noStrike">
              <a:solidFill>
                <a:srgbClr val="000000"/>
              </a:solidFill>
              <a:latin typeface="Arial"/>
              <a:ea typeface="Arial"/>
              <a:cs typeface="Arial"/>
              <a:sym typeface="Arial"/>
            </a:endParaRPr>
          </a:p>
        </p:txBody>
      </p:sp>
      <p:pic>
        <p:nvPicPr>
          <p:cNvPr id="86" name="Google Shape;86;p4"/>
          <p:cNvPicPr preferRelativeResize="0"/>
          <p:nvPr/>
        </p:nvPicPr>
        <p:blipFill rotWithShape="1">
          <a:blip r:embed="rId4">
            <a:alphaModFix/>
          </a:blip>
          <a:srcRect b="0" l="-3070" r="3069" t="0"/>
          <a:stretch/>
        </p:blipFill>
        <p:spPr>
          <a:xfrm>
            <a:off x="101600" y="4472200"/>
            <a:ext cx="685800"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p:nvPr/>
        </p:nvSpPr>
        <p:spPr>
          <a:xfrm>
            <a:off x="4118550" y="0"/>
            <a:ext cx="5025600" cy="51435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3000"/>
              </a:spcBef>
              <a:spcAft>
                <a:spcPts val="0"/>
              </a:spcAft>
              <a:buSzPts val="990"/>
              <a:buNone/>
            </a:pPr>
            <a:r>
              <a:rPr lang="en-US" sz="2540">
                <a:solidFill>
                  <a:srgbClr val="B03F3F"/>
                </a:solidFill>
                <a:latin typeface="Helvetica Neue Light"/>
                <a:ea typeface="Helvetica Neue Light"/>
                <a:cs typeface="Helvetica Neue Light"/>
                <a:sym typeface="Helvetica Neue Light"/>
              </a:rPr>
              <a:t>Digital Advertising Agency</a:t>
            </a:r>
            <a:endParaRPr sz="2540">
              <a:solidFill>
                <a:srgbClr val="B03F3F"/>
              </a:solidFill>
              <a:latin typeface="Helvetica Neue Light"/>
              <a:ea typeface="Helvetica Neue Light"/>
              <a:cs typeface="Helvetica Neue Light"/>
              <a:sym typeface="Helvetica Neue Light"/>
            </a:endParaRPr>
          </a:p>
          <a:p>
            <a:pPr indent="0" lvl="0" marL="0" rtl="0" algn="l">
              <a:lnSpc>
                <a:spcPct val="100000"/>
              </a:lnSpc>
              <a:spcBef>
                <a:spcPts val="400"/>
              </a:spcBef>
              <a:spcAft>
                <a:spcPts val="0"/>
              </a:spcAft>
              <a:buSzPts val="990"/>
              <a:buNone/>
            </a:pPr>
            <a:r>
              <a:t/>
            </a:r>
            <a:endParaRPr sz="2520"/>
          </a:p>
        </p:txBody>
      </p:sp>
      <p:sp>
        <p:nvSpPr>
          <p:cNvPr id="93" name="Google Shape;93;p5"/>
          <p:cNvSpPr txBox="1"/>
          <p:nvPr>
            <p:ph idx="1" type="body"/>
          </p:nvPr>
        </p:nvSpPr>
        <p:spPr>
          <a:xfrm>
            <a:off x="493200" y="1180700"/>
            <a:ext cx="8157600" cy="1085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523"/>
              <a:buNone/>
            </a:pPr>
            <a:r>
              <a:rPr lang="en-US" sz="1400">
                <a:solidFill>
                  <a:srgbClr val="111111"/>
                </a:solidFill>
                <a:latin typeface="Helvetica Neue"/>
                <a:ea typeface="Helvetica Neue"/>
                <a:cs typeface="Helvetica Neue"/>
                <a:sym typeface="Helvetica Neue"/>
              </a:rPr>
              <a:t>While full-service agencies do a little bit of everything, </a:t>
            </a:r>
            <a:r>
              <a:rPr b="1" lang="en-US" sz="1400">
                <a:solidFill>
                  <a:srgbClr val="B03F3F"/>
                </a:solidFill>
                <a:latin typeface="Helvetica Neue"/>
                <a:ea typeface="Helvetica Neue"/>
                <a:cs typeface="Helvetica Neue"/>
                <a:sym typeface="Helvetica Neue"/>
              </a:rPr>
              <a:t>digital advertising agencies</a:t>
            </a:r>
            <a:r>
              <a:rPr lang="en-US" sz="1400">
                <a:solidFill>
                  <a:srgbClr val="111111"/>
                </a:solidFill>
                <a:latin typeface="Helvetica Neue"/>
                <a:ea typeface="Helvetica Neue"/>
                <a:cs typeface="Helvetica Neue"/>
                <a:sym typeface="Helvetica Neue"/>
              </a:rPr>
              <a:t> really hone in everything digital, meaning that the work doesn’t have to stop at just SEO and web design. </a:t>
            </a:r>
            <a:endParaRPr sz="1400">
              <a:solidFill>
                <a:srgbClr val="111111"/>
              </a:solidFill>
              <a:latin typeface="Helvetica Neue"/>
              <a:ea typeface="Helvetica Neue"/>
              <a:cs typeface="Helvetica Neue"/>
              <a:sym typeface="Helvetica Neue"/>
            </a:endParaRPr>
          </a:p>
          <a:p>
            <a:pPr indent="0" lvl="0" marL="0" rtl="0" algn="l">
              <a:lnSpc>
                <a:spcPct val="150000"/>
              </a:lnSpc>
              <a:spcBef>
                <a:spcPts val="1200"/>
              </a:spcBef>
              <a:spcAft>
                <a:spcPts val="1200"/>
              </a:spcAft>
              <a:buSzPts val="523"/>
              <a:buNone/>
            </a:pPr>
            <a:r>
              <a:rPr lang="en-US" sz="1400">
                <a:solidFill>
                  <a:srgbClr val="B03F3F"/>
                </a:solidFill>
                <a:latin typeface="Helvetica Neue"/>
                <a:ea typeface="Helvetica Neue"/>
                <a:cs typeface="Helvetica Neue"/>
                <a:sym typeface="Helvetica Neue"/>
              </a:rPr>
              <a:t>Graphic designers, videographers, copywriters, and photographers </a:t>
            </a:r>
            <a:r>
              <a:rPr lang="en-US" sz="1400">
                <a:solidFill>
                  <a:srgbClr val="111111"/>
                </a:solidFill>
                <a:latin typeface="Helvetica Neue"/>
                <a:ea typeface="Helvetica Neue"/>
                <a:cs typeface="Helvetica Neue"/>
                <a:sym typeface="Helvetica Neue"/>
              </a:rPr>
              <a:t>are all mixed into this group.</a:t>
            </a:r>
            <a:endParaRPr sz="1400">
              <a:solidFill>
                <a:srgbClr val="111111"/>
              </a:solidFill>
              <a:latin typeface="Helvetica Neue"/>
              <a:ea typeface="Helvetica Neue"/>
              <a:cs typeface="Helvetica Neue"/>
              <a:sym typeface="Helvetica Neue"/>
            </a:endParaRPr>
          </a:p>
        </p:txBody>
      </p:sp>
      <p:sp>
        <p:nvSpPr>
          <p:cNvPr id="94" name="Google Shape;94;p5"/>
          <p:cNvSpPr txBox="1"/>
          <p:nvPr/>
        </p:nvSpPr>
        <p:spPr>
          <a:xfrm>
            <a:off x="5256300" y="2868775"/>
            <a:ext cx="2915100" cy="1693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Nebo</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Publicis Sapient</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Vert</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Response Mine Interactive</a:t>
            </a:r>
            <a:endParaRPr b="0" i="0" sz="1400" u="none" cap="none" strike="noStrike">
              <a:solidFill>
                <a:srgbClr val="000000"/>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Morrison</a:t>
            </a:r>
            <a:endParaRPr b="0" i="0" sz="1400" u="none" cap="none" strike="noStrike">
              <a:solidFill>
                <a:srgbClr val="000000"/>
              </a:solidFill>
              <a:latin typeface="Arial"/>
              <a:ea typeface="Arial"/>
              <a:cs typeface="Arial"/>
              <a:sym typeface="Arial"/>
            </a:endParaRPr>
          </a:p>
        </p:txBody>
      </p:sp>
      <p:pic>
        <p:nvPicPr>
          <p:cNvPr id="95" name="Google Shape;95;p5"/>
          <p:cNvPicPr preferRelativeResize="0"/>
          <p:nvPr/>
        </p:nvPicPr>
        <p:blipFill rotWithShape="1">
          <a:blip r:embed="rId3">
            <a:alphaModFix/>
          </a:blip>
          <a:srcRect b="0" l="0" r="0" t="0"/>
          <a:stretch/>
        </p:blipFill>
        <p:spPr>
          <a:xfrm>
            <a:off x="311700" y="2429075"/>
            <a:ext cx="3715218" cy="2572600"/>
          </a:xfrm>
          <a:prstGeom prst="rect">
            <a:avLst/>
          </a:prstGeom>
          <a:noFill/>
          <a:ln>
            <a:noFill/>
          </a:ln>
        </p:spPr>
      </p:pic>
      <p:pic>
        <p:nvPicPr>
          <p:cNvPr id="96" name="Google Shape;96;p5"/>
          <p:cNvPicPr preferRelativeResize="0"/>
          <p:nvPr/>
        </p:nvPicPr>
        <p:blipFill rotWithShape="1">
          <a:blip r:embed="rId4">
            <a:alphaModFix/>
          </a:blip>
          <a:srcRect b="0" l="-3070" r="3069" t="0"/>
          <a:stretch/>
        </p:blipFill>
        <p:spPr>
          <a:xfrm>
            <a:off x="8263032" y="4453850"/>
            <a:ext cx="685800" cy="57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p:nvPr/>
        </p:nvSpPr>
        <p:spPr>
          <a:xfrm rot="-5400000">
            <a:off x="18750" y="-18900"/>
            <a:ext cx="1081500" cy="1119000"/>
          </a:xfrm>
          <a:prstGeom prst="teardrop">
            <a:avLst>
              <a:gd fmla="val 100000" name="adj"/>
            </a:avLst>
          </a:prstGeom>
          <a:solidFill>
            <a:srgbClr val="B03F3F"/>
          </a:solidFill>
          <a:ln cap="flat" cmpd="sng" w="9525">
            <a:solidFill>
              <a:srgbClr val="DE575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
          <p:cNvSpPr/>
          <p:nvPr/>
        </p:nvSpPr>
        <p:spPr>
          <a:xfrm rot="5400000">
            <a:off x="6157800" y="2183900"/>
            <a:ext cx="2873100" cy="3099300"/>
          </a:xfrm>
          <a:prstGeom prst="teardrop">
            <a:avLst>
              <a:gd fmla="val 100000" name="adj"/>
            </a:avLst>
          </a:prstGeom>
          <a:solidFill>
            <a:srgbClr val="DE5757"/>
          </a:solidFill>
          <a:ln cap="flat" cmpd="sng" w="9525">
            <a:solidFill>
              <a:srgbClr val="B03F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DE5757"/>
              </a:solidFill>
              <a:latin typeface="Arial"/>
              <a:ea typeface="Arial"/>
              <a:cs typeface="Arial"/>
              <a:sym typeface="Arial"/>
            </a:endParaRPr>
          </a:p>
        </p:txBody>
      </p:sp>
      <p:sp>
        <p:nvSpPr>
          <p:cNvPr id="103" name="Google Shape;10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solidFill>
                  <a:srgbClr val="DE5757"/>
                </a:solidFill>
                <a:latin typeface="Helvetica Neue Light"/>
                <a:ea typeface="Helvetica Neue Light"/>
                <a:cs typeface="Helvetica Neue Light"/>
                <a:sym typeface="Helvetica Neue Light"/>
              </a:rPr>
              <a:t>Creative Boutique</a:t>
            </a:r>
            <a:endParaRPr>
              <a:solidFill>
                <a:srgbClr val="DE5757"/>
              </a:solidFill>
              <a:latin typeface="Helvetica Neue Light"/>
              <a:ea typeface="Helvetica Neue Light"/>
              <a:cs typeface="Helvetica Neue Light"/>
              <a:sym typeface="Helvetica Neue Light"/>
            </a:endParaRPr>
          </a:p>
        </p:txBody>
      </p:sp>
      <p:sp>
        <p:nvSpPr>
          <p:cNvPr id="104" name="Google Shape;104;p6"/>
          <p:cNvSpPr txBox="1"/>
          <p:nvPr>
            <p:ph idx="1" type="body"/>
          </p:nvPr>
        </p:nvSpPr>
        <p:spPr>
          <a:xfrm>
            <a:off x="446825" y="1170850"/>
            <a:ext cx="8437500" cy="99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200"/>
              </a:spcAft>
              <a:buSzPts val="1800"/>
              <a:buNone/>
            </a:pPr>
            <a:r>
              <a:rPr b="1" lang="en-US" sz="1400">
                <a:solidFill>
                  <a:srgbClr val="DE5757"/>
                </a:solidFill>
                <a:latin typeface="Helvetica Neue"/>
                <a:ea typeface="Helvetica Neue"/>
                <a:cs typeface="Helvetica Neue"/>
                <a:sym typeface="Helvetica Neue"/>
              </a:rPr>
              <a:t>Creative boutiques</a:t>
            </a:r>
            <a:r>
              <a:rPr lang="en-US" sz="1400">
                <a:solidFill>
                  <a:srgbClr val="111111"/>
                </a:solidFill>
                <a:latin typeface="Helvetica Neue"/>
                <a:ea typeface="Helvetica Neue"/>
                <a:cs typeface="Helvetica Neue"/>
                <a:sym typeface="Helvetica Neue"/>
              </a:rPr>
              <a:t> are agencies that specialize in creative design services. These agencies were developed because some companies prefer to monitor their success and place advertisements on their own, but don’t have the creative talent to produce the appropriate designs and copy for them.</a:t>
            </a:r>
            <a:endParaRPr sz="1400">
              <a:latin typeface="Helvetica Neue"/>
              <a:ea typeface="Helvetica Neue"/>
              <a:cs typeface="Helvetica Neue"/>
              <a:sym typeface="Helvetica Neue"/>
            </a:endParaRPr>
          </a:p>
        </p:txBody>
      </p:sp>
      <p:sp>
        <p:nvSpPr>
          <p:cNvPr id="105" name="Google Shape;105;p6"/>
          <p:cNvSpPr txBox="1"/>
          <p:nvPr/>
        </p:nvSpPr>
        <p:spPr>
          <a:xfrm>
            <a:off x="949725" y="3131225"/>
            <a:ext cx="541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6"/>
          <p:cNvSpPr txBox="1"/>
          <p:nvPr/>
        </p:nvSpPr>
        <p:spPr>
          <a:xfrm>
            <a:off x="6467850" y="2896625"/>
            <a:ext cx="2132400" cy="14547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50000"/>
              </a:lnSpc>
              <a:spcBef>
                <a:spcPts val="0"/>
              </a:spcBef>
              <a:spcAft>
                <a:spcPts val="0"/>
              </a:spcAft>
              <a:buClr>
                <a:schemeClr val="lt1"/>
              </a:buClr>
              <a:buSzPts val="1500"/>
              <a:buFont typeface="Arial"/>
              <a:buChar char="●"/>
            </a:pPr>
            <a:r>
              <a:rPr b="0" i="0" lang="en-US" sz="1500" u="none" cap="none" strike="noStrike">
                <a:solidFill>
                  <a:schemeClr val="lt1"/>
                </a:solidFill>
                <a:latin typeface="Arial"/>
                <a:ea typeface="Arial"/>
                <a:cs typeface="Arial"/>
                <a:sym typeface="Arial"/>
              </a:rPr>
              <a:t>The Seed Factory</a:t>
            </a:r>
            <a:endParaRPr b="0" i="0" sz="1500" u="none" cap="none" strike="noStrike">
              <a:solidFill>
                <a:schemeClr val="lt1"/>
              </a:solidFill>
              <a:latin typeface="Arial"/>
              <a:ea typeface="Arial"/>
              <a:cs typeface="Arial"/>
              <a:sym typeface="Arial"/>
            </a:endParaRPr>
          </a:p>
          <a:p>
            <a:pPr indent="-323850" lvl="0" marL="457200" marR="0" rtl="0" algn="l">
              <a:lnSpc>
                <a:spcPct val="150000"/>
              </a:lnSpc>
              <a:spcBef>
                <a:spcPts val="0"/>
              </a:spcBef>
              <a:spcAft>
                <a:spcPts val="0"/>
              </a:spcAft>
              <a:buClr>
                <a:schemeClr val="lt1"/>
              </a:buClr>
              <a:buSzPts val="1500"/>
              <a:buFont typeface="Arial"/>
              <a:buChar char="●"/>
            </a:pPr>
            <a:r>
              <a:rPr b="0" i="0" lang="en-US" sz="1500" u="none" cap="none" strike="noStrike">
                <a:solidFill>
                  <a:schemeClr val="lt1"/>
                </a:solidFill>
                <a:latin typeface="Arial"/>
                <a:ea typeface="Arial"/>
                <a:cs typeface="Arial"/>
                <a:sym typeface="Arial"/>
              </a:rPr>
              <a:t>Tailfin</a:t>
            </a:r>
            <a:endParaRPr b="0" i="0" sz="1500" u="none" cap="none" strike="noStrike">
              <a:solidFill>
                <a:schemeClr val="lt1"/>
              </a:solidFill>
              <a:latin typeface="Arial"/>
              <a:ea typeface="Arial"/>
              <a:cs typeface="Arial"/>
              <a:sym typeface="Arial"/>
            </a:endParaRPr>
          </a:p>
          <a:p>
            <a:pPr indent="-323850" lvl="0" marL="457200" marR="0" rtl="0" algn="l">
              <a:lnSpc>
                <a:spcPct val="150000"/>
              </a:lnSpc>
              <a:spcBef>
                <a:spcPts val="0"/>
              </a:spcBef>
              <a:spcAft>
                <a:spcPts val="0"/>
              </a:spcAft>
              <a:buClr>
                <a:schemeClr val="lt1"/>
              </a:buClr>
              <a:buSzPts val="1500"/>
              <a:buFont typeface="Arial"/>
              <a:buChar char="●"/>
            </a:pPr>
            <a:r>
              <a:rPr b="0" i="0" lang="en-US" sz="1500" u="none" cap="none" strike="noStrike">
                <a:solidFill>
                  <a:schemeClr val="lt1"/>
                </a:solidFill>
                <a:latin typeface="Arial"/>
                <a:ea typeface="Arial"/>
                <a:cs typeface="Arial"/>
                <a:sym typeface="Arial"/>
              </a:rPr>
              <a:t>The Super Group</a:t>
            </a:r>
            <a:endParaRPr b="0" i="0" sz="1500" u="none" cap="none" strike="noStrike">
              <a:solidFill>
                <a:schemeClr val="lt1"/>
              </a:solidFill>
              <a:latin typeface="Arial"/>
              <a:ea typeface="Arial"/>
              <a:cs typeface="Arial"/>
              <a:sym typeface="Arial"/>
            </a:endParaRPr>
          </a:p>
        </p:txBody>
      </p:sp>
      <p:pic>
        <p:nvPicPr>
          <p:cNvPr id="107" name="Google Shape;107;p6"/>
          <p:cNvPicPr preferRelativeResize="0"/>
          <p:nvPr/>
        </p:nvPicPr>
        <p:blipFill rotWithShape="1">
          <a:blip r:embed="rId3">
            <a:alphaModFix/>
          </a:blip>
          <a:srcRect b="4509" l="5111" r="5673" t="4572"/>
          <a:stretch/>
        </p:blipFill>
        <p:spPr>
          <a:xfrm>
            <a:off x="446825" y="2256950"/>
            <a:ext cx="4937600" cy="2796450"/>
          </a:xfrm>
          <a:prstGeom prst="rect">
            <a:avLst/>
          </a:prstGeom>
          <a:noFill/>
          <a:ln>
            <a:noFill/>
          </a:ln>
        </p:spPr>
      </p:pic>
      <p:pic>
        <p:nvPicPr>
          <p:cNvPr id="108" name="Google Shape;108;p6"/>
          <p:cNvPicPr preferRelativeResize="0"/>
          <p:nvPr/>
        </p:nvPicPr>
        <p:blipFill rotWithShape="1">
          <a:blip r:embed="rId4">
            <a:alphaModFix/>
          </a:blip>
          <a:srcRect b="0" l="-3070" r="3069" t="0"/>
          <a:stretch/>
        </p:blipFill>
        <p:spPr>
          <a:xfrm>
            <a:off x="101600" y="4472200"/>
            <a:ext cx="685800"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p:nvPr/>
        </p:nvSpPr>
        <p:spPr>
          <a:xfrm>
            <a:off x="94025" y="56425"/>
            <a:ext cx="8955900" cy="5030700"/>
          </a:xfrm>
          <a:prstGeom prst="roundRect">
            <a:avLst>
              <a:gd fmla="val 16667" name="adj"/>
            </a:avLst>
          </a:prstGeom>
          <a:solidFill>
            <a:srgbClr val="DE575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7"/>
          <p:cNvSpPr/>
          <p:nvPr/>
        </p:nvSpPr>
        <p:spPr>
          <a:xfrm>
            <a:off x="364125" y="225700"/>
            <a:ext cx="8415900" cy="4692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7"/>
          <p:cNvSpPr/>
          <p:nvPr/>
        </p:nvSpPr>
        <p:spPr>
          <a:xfrm>
            <a:off x="613350" y="488950"/>
            <a:ext cx="7917300" cy="4165500"/>
          </a:xfrm>
          <a:prstGeom prst="roundRect">
            <a:avLst>
              <a:gd fmla="val 16667" name="adj"/>
            </a:avLst>
          </a:prstGeom>
          <a:solidFill>
            <a:srgbClr val="B03F3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7"/>
          <p:cNvSpPr txBox="1"/>
          <p:nvPr>
            <p:ph type="title"/>
          </p:nvPr>
        </p:nvSpPr>
        <p:spPr>
          <a:xfrm>
            <a:off x="529325" y="6206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solidFill>
                  <a:schemeClr val="lt1"/>
                </a:solidFill>
                <a:latin typeface="Helvetica Neue Light"/>
                <a:ea typeface="Helvetica Neue Light"/>
                <a:cs typeface="Helvetica Neue Light"/>
                <a:sym typeface="Helvetica Neue Light"/>
              </a:rPr>
              <a:t>Media Buying Agency</a:t>
            </a:r>
            <a:endParaRPr>
              <a:solidFill>
                <a:schemeClr val="lt1"/>
              </a:solidFill>
              <a:latin typeface="Helvetica Neue Light"/>
              <a:ea typeface="Helvetica Neue Light"/>
              <a:cs typeface="Helvetica Neue Light"/>
              <a:sym typeface="Helvetica Neue Light"/>
            </a:endParaRPr>
          </a:p>
        </p:txBody>
      </p:sp>
      <p:sp>
        <p:nvSpPr>
          <p:cNvPr id="117" name="Google Shape;117;p7"/>
          <p:cNvSpPr txBox="1"/>
          <p:nvPr>
            <p:ph idx="1" type="body"/>
          </p:nvPr>
        </p:nvSpPr>
        <p:spPr>
          <a:xfrm>
            <a:off x="949700" y="1330325"/>
            <a:ext cx="7383600" cy="81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800"/>
              <a:buNone/>
            </a:pPr>
            <a:r>
              <a:rPr lang="en-US" sz="1400">
                <a:solidFill>
                  <a:schemeClr val="lt2"/>
                </a:solidFill>
                <a:latin typeface="Helvetica Neue"/>
                <a:ea typeface="Helvetica Neue"/>
                <a:cs typeface="Helvetica Neue"/>
                <a:sym typeface="Helvetica Neue"/>
              </a:rPr>
              <a:t>Arguably the inverse of a creative boutique, a </a:t>
            </a:r>
            <a:r>
              <a:rPr b="1" lang="en-US" sz="1400">
                <a:solidFill>
                  <a:schemeClr val="lt2"/>
                </a:solidFill>
                <a:latin typeface="Helvetica Neue"/>
                <a:ea typeface="Helvetica Neue"/>
                <a:cs typeface="Helvetica Neue"/>
                <a:sym typeface="Helvetica Neue"/>
              </a:rPr>
              <a:t>media buying agency</a:t>
            </a:r>
            <a:r>
              <a:rPr lang="en-US" sz="1400">
                <a:solidFill>
                  <a:schemeClr val="lt2"/>
                </a:solidFill>
                <a:latin typeface="Helvetica Neue"/>
                <a:ea typeface="Helvetica Neue"/>
                <a:cs typeface="Helvetica Neue"/>
                <a:sym typeface="Helvetica Neue"/>
              </a:rPr>
              <a:t> works to place creative advertising materials in the most optimal locations, whether they’re printed or digital. </a:t>
            </a:r>
            <a:endParaRPr sz="1400">
              <a:solidFill>
                <a:schemeClr val="lt2"/>
              </a:solidFill>
              <a:latin typeface="Helvetica Neue"/>
              <a:ea typeface="Helvetica Neue"/>
              <a:cs typeface="Helvetica Neue"/>
              <a:sym typeface="Helvetica Neue"/>
            </a:endParaRPr>
          </a:p>
        </p:txBody>
      </p:sp>
      <p:sp>
        <p:nvSpPr>
          <p:cNvPr id="118" name="Google Shape;118;p7"/>
          <p:cNvSpPr txBox="1"/>
          <p:nvPr/>
        </p:nvSpPr>
        <p:spPr>
          <a:xfrm>
            <a:off x="5679475" y="2571750"/>
            <a:ext cx="2416500" cy="13698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5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Carat</a:t>
            </a:r>
            <a:endParaRPr b="0" i="0" sz="1400" u="none" cap="none" strike="noStrike">
              <a:solidFill>
                <a:schemeClr val="lt1"/>
              </a:solidFill>
              <a:latin typeface="Arial"/>
              <a:ea typeface="Arial"/>
              <a:cs typeface="Arial"/>
              <a:sym typeface="Arial"/>
            </a:endParaRPr>
          </a:p>
          <a:p>
            <a:pPr indent="-317500" lvl="0" marL="457200" marR="0" rtl="0" algn="l">
              <a:lnSpc>
                <a:spcPct val="15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Atlanta MediaWorks</a:t>
            </a:r>
            <a:endParaRPr b="0" i="0" sz="1400" u="none" cap="none" strike="noStrike">
              <a:solidFill>
                <a:schemeClr val="lt1"/>
              </a:solidFill>
              <a:latin typeface="Arial"/>
              <a:ea typeface="Arial"/>
              <a:cs typeface="Arial"/>
              <a:sym typeface="Arial"/>
            </a:endParaRPr>
          </a:p>
          <a:p>
            <a:pPr indent="-317500" lvl="0" marL="457200" marR="0" rtl="0" algn="l">
              <a:lnSpc>
                <a:spcPct val="15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Sideqik</a:t>
            </a:r>
            <a:endParaRPr b="0" i="0" sz="1400" u="none" cap="none" strike="noStrike">
              <a:solidFill>
                <a:schemeClr val="lt1"/>
              </a:solidFill>
              <a:latin typeface="Arial"/>
              <a:ea typeface="Arial"/>
              <a:cs typeface="Arial"/>
              <a:sym typeface="Arial"/>
            </a:endParaRPr>
          </a:p>
          <a:p>
            <a:pPr indent="-317500" lvl="0" marL="457200" marR="0" rtl="0" algn="l">
              <a:lnSpc>
                <a:spcPct val="15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We are Rosie </a:t>
            </a:r>
            <a:endParaRPr b="0" i="0" sz="1400" u="none" cap="none" strike="noStrike">
              <a:solidFill>
                <a:schemeClr val="lt1"/>
              </a:solidFill>
              <a:latin typeface="Arial"/>
              <a:ea typeface="Arial"/>
              <a:cs typeface="Arial"/>
              <a:sym typeface="Arial"/>
            </a:endParaRPr>
          </a:p>
        </p:txBody>
      </p:sp>
      <p:pic>
        <p:nvPicPr>
          <p:cNvPr id="119" name="Google Shape;119;p7"/>
          <p:cNvPicPr preferRelativeResize="0"/>
          <p:nvPr/>
        </p:nvPicPr>
        <p:blipFill rotWithShape="1">
          <a:blip r:embed="rId3">
            <a:alphaModFix/>
          </a:blip>
          <a:srcRect b="0" l="0" r="0" t="0"/>
          <a:stretch/>
        </p:blipFill>
        <p:spPr>
          <a:xfrm>
            <a:off x="949700" y="1480800"/>
            <a:ext cx="4795251" cy="3104925"/>
          </a:xfrm>
          <a:prstGeom prst="rect">
            <a:avLst/>
          </a:prstGeom>
          <a:noFill/>
          <a:ln>
            <a:noFill/>
          </a:ln>
        </p:spPr>
      </p:pic>
      <p:pic>
        <p:nvPicPr>
          <p:cNvPr id="120" name="Google Shape;120;p7"/>
          <p:cNvPicPr preferRelativeResize="0"/>
          <p:nvPr/>
        </p:nvPicPr>
        <p:blipFill rotWithShape="1">
          <a:blip r:embed="rId4">
            <a:alphaModFix/>
          </a:blip>
          <a:srcRect b="0" l="-3070" r="3069" t="0"/>
          <a:stretch/>
        </p:blipFill>
        <p:spPr>
          <a:xfrm>
            <a:off x="7680725" y="3927025"/>
            <a:ext cx="685800" cy="57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5757"/>
        </a:solidFill>
      </p:bgPr>
    </p:bg>
    <p:spTree>
      <p:nvGrpSpPr>
        <p:cNvPr id="124" name="Shape 124"/>
        <p:cNvGrpSpPr/>
        <p:nvPr/>
      </p:nvGrpSpPr>
      <p:grpSpPr>
        <a:xfrm>
          <a:off x="0" y="0"/>
          <a:ext cx="0" cy="0"/>
          <a:chOff x="0" y="0"/>
          <a:chExt cx="0" cy="0"/>
        </a:xfrm>
      </p:grpSpPr>
      <p:sp>
        <p:nvSpPr>
          <p:cNvPr id="125" name="Google Shape;125;g213813870fc_4_0"/>
          <p:cNvSpPr txBox="1"/>
          <p:nvPr/>
        </p:nvSpPr>
        <p:spPr>
          <a:xfrm>
            <a:off x="2567550" y="177350"/>
            <a:ext cx="4008900" cy="6630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US" sz="2800">
                <a:solidFill>
                  <a:srgbClr val="FFFFFF"/>
                </a:solidFill>
                <a:latin typeface="Helvetica Neue Light"/>
                <a:ea typeface="Helvetica Neue Light"/>
                <a:cs typeface="Helvetica Neue Light"/>
                <a:sym typeface="Helvetica Neue Light"/>
              </a:rPr>
              <a:t>Top Agencies</a:t>
            </a:r>
            <a:endParaRPr sz="2800">
              <a:solidFill>
                <a:srgbClr val="FFFFFF"/>
              </a:solidFill>
              <a:latin typeface="Helvetica Neue Light"/>
              <a:ea typeface="Helvetica Neue Light"/>
              <a:cs typeface="Helvetica Neue Light"/>
              <a:sym typeface="Helvetica Neue Light"/>
            </a:endParaRPr>
          </a:p>
        </p:txBody>
      </p:sp>
      <p:sp>
        <p:nvSpPr>
          <p:cNvPr id="126" name="Google Shape;126;g213813870fc_4_0"/>
          <p:cNvSpPr txBox="1"/>
          <p:nvPr/>
        </p:nvSpPr>
        <p:spPr>
          <a:xfrm>
            <a:off x="128300" y="1289950"/>
            <a:ext cx="8359800" cy="3547800"/>
          </a:xfrm>
          <a:prstGeom prst="rect">
            <a:avLst/>
          </a:prstGeom>
          <a:noFill/>
          <a:ln>
            <a:noFill/>
          </a:ln>
        </p:spPr>
        <p:txBody>
          <a:bodyPr anchorCtr="0" anchor="t" bIns="91425" lIns="91425" spcFirstLastPara="1" rIns="91425" wrap="square" tIns="91425">
            <a:spAutoFit/>
          </a:bodyPr>
          <a:lstStyle/>
          <a:p>
            <a:pPr indent="-336550" lvl="0" marL="457200" rtl="0" algn="l">
              <a:lnSpc>
                <a:spcPct val="150000"/>
              </a:lnSpc>
              <a:spcBef>
                <a:spcPts val="0"/>
              </a:spcBef>
              <a:spcAft>
                <a:spcPts val="0"/>
              </a:spcAft>
              <a:buClr>
                <a:srgbClr val="FFFFFF"/>
              </a:buClr>
              <a:buSzPts val="1700"/>
              <a:buChar char="●"/>
            </a:pPr>
            <a:r>
              <a:rPr lang="en-US" sz="1700">
                <a:solidFill>
                  <a:srgbClr val="FFFFFF"/>
                </a:solidFill>
              </a:rPr>
              <a:t>WPP</a:t>
            </a:r>
            <a:endParaRPr sz="1700">
              <a:solidFill>
                <a:srgbClr val="FFFFFF"/>
              </a:solidFill>
            </a:endParaRPr>
          </a:p>
          <a:p>
            <a:pPr indent="-311150" lvl="1" marL="914400" rtl="0" algn="l">
              <a:lnSpc>
                <a:spcPct val="150000"/>
              </a:lnSpc>
              <a:spcBef>
                <a:spcPts val="0"/>
              </a:spcBef>
              <a:spcAft>
                <a:spcPts val="0"/>
              </a:spcAft>
              <a:buClr>
                <a:srgbClr val="FFFFFF"/>
              </a:buClr>
              <a:buSzPts val="1300"/>
              <a:buChar char="○"/>
            </a:pPr>
            <a:r>
              <a:rPr lang="en-US" sz="1300">
                <a:solidFill>
                  <a:srgbClr val="FFFFFF"/>
                </a:solidFill>
              </a:rPr>
              <a:t>Wunderman Thompson, VMLY&amp;R, Grey, JWT, Ogilvy &amp; Mather</a:t>
            </a:r>
            <a:endParaRPr sz="1300">
              <a:solidFill>
                <a:srgbClr val="FFFFFF"/>
              </a:solidFill>
            </a:endParaRPr>
          </a:p>
          <a:p>
            <a:pPr indent="-336550" lvl="0" marL="457200" rtl="0" algn="l">
              <a:lnSpc>
                <a:spcPct val="150000"/>
              </a:lnSpc>
              <a:spcBef>
                <a:spcPts val="0"/>
              </a:spcBef>
              <a:spcAft>
                <a:spcPts val="0"/>
              </a:spcAft>
              <a:buClr>
                <a:srgbClr val="FFFFFF"/>
              </a:buClr>
              <a:buSzPts val="1700"/>
              <a:buChar char="●"/>
            </a:pPr>
            <a:r>
              <a:rPr lang="en-US" sz="1700">
                <a:solidFill>
                  <a:srgbClr val="FFFFFF"/>
                </a:solidFill>
              </a:rPr>
              <a:t>Omnicom</a:t>
            </a:r>
            <a:endParaRPr sz="1700">
              <a:solidFill>
                <a:srgbClr val="FFFFFF"/>
              </a:solidFill>
            </a:endParaRPr>
          </a:p>
          <a:p>
            <a:pPr indent="-311150" lvl="1" marL="914400" rtl="0" algn="l">
              <a:lnSpc>
                <a:spcPct val="150000"/>
              </a:lnSpc>
              <a:spcBef>
                <a:spcPts val="0"/>
              </a:spcBef>
              <a:spcAft>
                <a:spcPts val="0"/>
              </a:spcAft>
              <a:buClr>
                <a:srgbClr val="FFFFFF"/>
              </a:buClr>
              <a:buSzPts val="1300"/>
              <a:buChar char="○"/>
            </a:pPr>
            <a:r>
              <a:rPr lang="en-US" sz="1300">
                <a:solidFill>
                  <a:srgbClr val="FFFFFF"/>
                </a:solidFill>
              </a:rPr>
              <a:t>BBDO, TBWA, Ketchum, </a:t>
            </a:r>
            <a:endParaRPr sz="1300">
              <a:solidFill>
                <a:srgbClr val="FFFFFF"/>
              </a:solidFill>
            </a:endParaRPr>
          </a:p>
          <a:p>
            <a:pPr indent="-336550" lvl="0" marL="457200" rtl="0" algn="l">
              <a:lnSpc>
                <a:spcPct val="150000"/>
              </a:lnSpc>
              <a:spcBef>
                <a:spcPts val="0"/>
              </a:spcBef>
              <a:spcAft>
                <a:spcPts val="0"/>
              </a:spcAft>
              <a:buClr>
                <a:srgbClr val="FFFFFF"/>
              </a:buClr>
              <a:buSzPts val="1700"/>
              <a:buChar char="●"/>
            </a:pPr>
            <a:r>
              <a:rPr lang="en-US" sz="1700">
                <a:solidFill>
                  <a:srgbClr val="FFFFFF"/>
                </a:solidFill>
              </a:rPr>
              <a:t>Publicis Groupe</a:t>
            </a:r>
            <a:endParaRPr sz="1700">
              <a:solidFill>
                <a:srgbClr val="FFFFFF"/>
              </a:solidFill>
            </a:endParaRPr>
          </a:p>
          <a:p>
            <a:pPr indent="-311150" lvl="1" marL="914400" rtl="0" algn="l">
              <a:lnSpc>
                <a:spcPct val="150000"/>
              </a:lnSpc>
              <a:spcBef>
                <a:spcPts val="0"/>
              </a:spcBef>
              <a:spcAft>
                <a:spcPts val="0"/>
              </a:spcAft>
              <a:buClr>
                <a:srgbClr val="FFFFFF"/>
              </a:buClr>
              <a:buSzPts val="1300"/>
              <a:buChar char="○"/>
            </a:pPr>
            <a:r>
              <a:rPr lang="en-US" sz="1300">
                <a:solidFill>
                  <a:srgbClr val="FFFFFF"/>
                </a:solidFill>
              </a:rPr>
              <a:t>Publicis Communications, Publicis Media, Publicis Sapient, and Publicis Health</a:t>
            </a:r>
            <a:endParaRPr sz="1300">
              <a:solidFill>
                <a:srgbClr val="FFFFFF"/>
              </a:solidFill>
            </a:endParaRPr>
          </a:p>
          <a:p>
            <a:pPr indent="-336550" lvl="0" marL="457200" rtl="0" algn="l">
              <a:lnSpc>
                <a:spcPct val="150000"/>
              </a:lnSpc>
              <a:spcBef>
                <a:spcPts val="0"/>
              </a:spcBef>
              <a:spcAft>
                <a:spcPts val="0"/>
              </a:spcAft>
              <a:buClr>
                <a:srgbClr val="FFFFFF"/>
              </a:buClr>
              <a:buSzPts val="1700"/>
              <a:buChar char="●"/>
            </a:pPr>
            <a:r>
              <a:rPr lang="en-US" sz="1700">
                <a:solidFill>
                  <a:srgbClr val="FFFFFF"/>
                </a:solidFill>
              </a:rPr>
              <a:t>Interpublic Group</a:t>
            </a:r>
            <a:endParaRPr sz="1700">
              <a:solidFill>
                <a:srgbClr val="FFFFFF"/>
              </a:solidFill>
            </a:endParaRPr>
          </a:p>
          <a:p>
            <a:pPr indent="-311150" lvl="1" marL="914400" rtl="0" algn="l">
              <a:lnSpc>
                <a:spcPct val="150000"/>
              </a:lnSpc>
              <a:spcBef>
                <a:spcPts val="0"/>
              </a:spcBef>
              <a:spcAft>
                <a:spcPts val="0"/>
              </a:spcAft>
              <a:buClr>
                <a:srgbClr val="FEFEFE"/>
              </a:buClr>
              <a:buSzPts val="1300"/>
              <a:buChar char="○"/>
            </a:pPr>
            <a:r>
              <a:rPr lang="en-US" sz="1300">
                <a:solidFill>
                  <a:srgbClr val="FEFEFE"/>
                </a:solidFill>
              </a:rPr>
              <a:t>McCann Worldgroup, FCB, and Lowe &amp; Partners</a:t>
            </a:r>
            <a:endParaRPr sz="1300">
              <a:solidFill>
                <a:srgbClr val="FEFEFE"/>
              </a:solidFill>
            </a:endParaRPr>
          </a:p>
          <a:p>
            <a:pPr indent="-336550" lvl="0" marL="457200" rtl="0" algn="l">
              <a:lnSpc>
                <a:spcPct val="150000"/>
              </a:lnSpc>
              <a:spcBef>
                <a:spcPts val="0"/>
              </a:spcBef>
              <a:spcAft>
                <a:spcPts val="0"/>
              </a:spcAft>
              <a:buClr>
                <a:srgbClr val="FFFFFF"/>
              </a:buClr>
              <a:buSzPts val="1700"/>
              <a:buChar char="●"/>
            </a:pPr>
            <a:r>
              <a:rPr lang="en-US" sz="1700">
                <a:solidFill>
                  <a:srgbClr val="FFFFFF"/>
                </a:solidFill>
              </a:rPr>
              <a:t>Dentsu</a:t>
            </a:r>
            <a:endParaRPr sz="1700">
              <a:solidFill>
                <a:srgbClr val="FFFFFF"/>
              </a:solidFill>
            </a:endParaRPr>
          </a:p>
          <a:p>
            <a:pPr indent="-311150" lvl="1" marL="914400" rtl="0" algn="l">
              <a:lnSpc>
                <a:spcPct val="150000"/>
              </a:lnSpc>
              <a:spcBef>
                <a:spcPts val="0"/>
              </a:spcBef>
              <a:spcAft>
                <a:spcPts val="0"/>
              </a:spcAft>
              <a:buClr>
                <a:srgbClr val="FFFFFF"/>
              </a:buClr>
              <a:buSzPts val="1300"/>
              <a:buChar char="○"/>
            </a:pPr>
            <a:r>
              <a:rPr lang="en-US" sz="1300">
                <a:solidFill>
                  <a:srgbClr val="FFFFFF"/>
                </a:solidFill>
              </a:rPr>
              <a:t>360i, Carat, iProspect, Merkle</a:t>
            </a:r>
            <a:endParaRPr sz="1300">
              <a:solidFill>
                <a:srgbClr val="FFFFFF"/>
              </a:solidFill>
            </a:endParaRPr>
          </a:p>
        </p:txBody>
      </p:sp>
      <p:sp>
        <p:nvSpPr>
          <p:cNvPr id="127" name="Google Shape;127;g213813870fc_4_0"/>
          <p:cNvSpPr txBox="1"/>
          <p:nvPr/>
        </p:nvSpPr>
        <p:spPr>
          <a:xfrm>
            <a:off x="117200" y="751800"/>
            <a:ext cx="9144000" cy="492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2000">
                <a:solidFill>
                  <a:srgbClr val="FFFFFF"/>
                </a:solidFill>
              </a:rPr>
              <a:t>Like 99% of agencies are owned and operated under one of these companies</a:t>
            </a:r>
            <a:endParaRPr sz="20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13813870fc_4_14"/>
          <p:cNvSpPr txBox="1"/>
          <p:nvPr>
            <p:ph idx="1" type="body"/>
          </p:nvPr>
        </p:nvSpPr>
        <p:spPr>
          <a:xfrm>
            <a:off x="311700" y="1152475"/>
            <a:ext cx="2831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rgbClr val="C00000"/>
                </a:solidFill>
              </a:rPr>
              <a:t>ATL</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Publicis Sapient</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Formerly Known as</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22 Squared</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BBDO</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Nebo</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Chemistry</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Marketwake</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Social Club</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Vert Digital</a:t>
            </a:r>
            <a:endParaRPr>
              <a:solidFill>
                <a:srgbClr val="C00000"/>
              </a:solidFill>
            </a:endParaRPr>
          </a:p>
        </p:txBody>
      </p:sp>
      <p:sp>
        <p:nvSpPr>
          <p:cNvPr id="133" name="Google Shape;133;g213813870fc_4_14"/>
          <p:cNvSpPr/>
          <p:nvPr/>
        </p:nvSpPr>
        <p:spPr>
          <a:xfrm>
            <a:off x="4118550" y="0"/>
            <a:ext cx="5025600" cy="51435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213813870fc_4_14"/>
          <p:cNvSpPr txBox="1"/>
          <p:nvPr>
            <p:ph type="title"/>
          </p:nvPr>
        </p:nvSpPr>
        <p:spPr>
          <a:xfrm>
            <a:off x="3143250" y="159975"/>
            <a:ext cx="285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t>ATL/ATH Agencies</a:t>
            </a:r>
            <a:endParaRPr/>
          </a:p>
        </p:txBody>
      </p:sp>
      <p:sp>
        <p:nvSpPr>
          <p:cNvPr id="135" name="Google Shape;135;g213813870fc_4_14"/>
          <p:cNvSpPr txBox="1"/>
          <p:nvPr>
            <p:ph idx="1" type="body"/>
          </p:nvPr>
        </p:nvSpPr>
        <p:spPr>
          <a:xfrm>
            <a:off x="4515325" y="1152475"/>
            <a:ext cx="3264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rgbClr val="C00000"/>
                </a:solidFill>
              </a:rPr>
              <a:t>ATH</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See Spark Go</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The Adsmith</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MORE creative agency</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Talking Dog</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Kaptiv8</a:t>
            </a:r>
            <a:endParaRPr>
              <a:solidFill>
                <a:srgbClr val="C00000"/>
              </a:solidFill>
            </a:endParaRPr>
          </a:p>
          <a:p>
            <a:pPr indent="-342900" lvl="0" marL="457200" rtl="0" algn="l">
              <a:spcBef>
                <a:spcPts val="0"/>
              </a:spcBef>
              <a:spcAft>
                <a:spcPts val="0"/>
              </a:spcAft>
              <a:buClr>
                <a:srgbClr val="C00000"/>
              </a:buClr>
              <a:buSzPts val="1800"/>
              <a:buChar char="-"/>
            </a:pPr>
            <a:r>
              <a:rPr lang="en-US">
                <a:solidFill>
                  <a:srgbClr val="C00000"/>
                </a:solidFill>
              </a:rPr>
              <a:t>Evolvs</a:t>
            </a:r>
            <a:endParaRPr>
              <a:solidFill>
                <a:srgbClr val="C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